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1550" r:id="rId2"/>
    <p:sldId id="1582" r:id="rId3"/>
    <p:sldId id="1780" r:id="rId4"/>
    <p:sldId id="1781" r:id="rId5"/>
    <p:sldId id="1782" r:id="rId6"/>
    <p:sldId id="1783" r:id="rId7"/>
    <p:sldId id="1784" r:id="rId8"/>
    <p:sldId id="1786" r:id="rId9"/>
  </p:sldIdLst>
  <p:sldSz cx="9144000" cy="6858000" type="screen4x3"/>
  <p:notesSz cx="6735763" cy="9869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020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11" pos="249" userDrawn="1">
          <p15:clr>
            <a:srgbClr val="A4A3A4"/>
          </p15:clr>
        </p15:guide>
        <p15:guide id="13" pos="2880" userDrawn="1">
          <p15:clr>
            <a:srgbClr val="A4A3A4"/>
          </p15:clr>
        </p15:guide>
        <p15:guide id="14" pos="2835" userDrawn="1">
          <p15:clr>
            <a:srgbClr val="A4A3A4"/>
          </p15:clr>
        </p15:guide>
        <p15:guide id="15" pos="2925" userDrawn="1">
          <p15:clr>
            <a:srgbClr val="A4A3A4"/>
          </p15:clr>
        </p15:guide>
        <p15:guide id="18" pos="295" userDrawn="1">
          <p15:clr>
            <a:srgbClr val="A4A3A4"/>
          </p15:clr>
        </p15:guide>
        <p15:guide id="19" pos="5511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  <p15:guide id="22" pos="5465" userDrawn="1">
          <p15:clr>
            <a:srgbClr val="A4A3A4"/>
          </p15:clr>
        </p15:guide>
        <p15:guide id="24" orient="horz" pos="2296" userDrawn="1">
          <p15:clr>
            <a:srgbClr val="A4A3A4"/>
          </p15:clr>
        </p15:guide>
        <p15:guide id="25" orient="horz" pos="1112" userDrawn="1">
          <p15:clr>
            <a:srgbClr val="A4A3A4"/>
          </p15:clr>
        </p15:guide>
        <p15:guide id="27" orient="horz" pos="1329" userDrawn="1">
          <p15:clr>
            <a:srgbClr val="A4A3A4"/>
          </p15:clr>
        </p15:guide>
        <p15:guide id="28" orient="horz" pos="1752" userDrawn="1">
          <p15:clr>
            <a:srgbClr val="A4A3A4"/>
          </p15:clr>
        </p15:guide>
        <p15:guide id="29" orient="horz" pos="1434" userDrawn="1">
          <p15:clr>
            <a:srgbClr val="A4A3A4"/>
          </p15:clr>
        </p15:guide>
        <p15:guide id="30" orient="horz" pos="1661" userDrawn="1">
          <p15:clr>
            <a:srgbClr val="A4A3A4"/>
          </p15:clr>
        </p15:guide>
        <p15:guide id="31" orient="horz" pos="3158" userDrawn="1">
          <p15:clr>
            <a:srgbClr val="A4A3A4"/>
          </p15:clr>
        </p15:guide>
        <p15:guide id="32" orient="horz" pos="3113" userDrawn="1">
          <p15:clr>
            <a:srgbClr val="A4A3A4"/>
          </p15:clr>
        </p15:guide>
        <p15:guide id="33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201102008" initials="P" lastIdx="2" clrIdx="0">
    <p:extLst>
      <p:ext uri="{19B8F6BF-5375-455C-9EA6-DF929625EA0E}">
        <p15:presenceInfo xmlns:p15="http://schemas.microsoft.com/office/powerpoint/2012/main" userId="P201102008" providerId="None"/>
      </p:ext>
    </p:extLst>
  </p:cmAuthor>
  <p:cmAuthor id="2" name="Lee Jeong Rim" initials="P" lastIdx="1" clrIdx="1">
    <p:extLst>
      <p:ext uri="{19B8F6BF-5375-455C-9EA6-DF929625EA0E}">
        <p15:presenceInfo xmlns:p15="http://schemas.microsoft.com/office/powerpoint/2012/main" userId="Lee Jeong R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00FF"/>
    <a:srgbClr val="000000"/>
    <a:srgbClr val="BFBFBF"/>
    <a:srgbClr val="C0C0C0"/>
    <a:srgbClr val="92D050"/>
    <a:srgbClr val="0066FF"/>
    <a:srgbClr val="FF3300"/>
    <a:srgbClr val="B7DEE8"/>
    <a:srgbClr val="E46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43" autoAdjust="0"/>
    <p:restoredTop sz="46417" autoAdjust="0"/>
  </p:normalViewPr>
  <p:slideViewPr>
    <p:cSldViewPr>
      <p:cViewPr varScale="1">
        <p:scale>
          <a:sx n="115" d="100"/>
          <a:sy n="115" d="100"/>
        </p:scale>
        <p:origin x="2022" y="108"/>
      </p:cViewPr>
      <p:guideLst>
        <p:guide orient="horz" pos="4020"/>
        <p:guide orient="horz" pos="527"/>
        <p:guide pos="249"/>
        <p:guide pos="2880"/>
        <p:guide pos="2835"/>
        <p:guide pos="2925"/>
        <p:guide pos="295"/>
        <p:guide pos="5511"/>
        <p:guide orient="horz" pos="3929"/>
        <p:guide pos="5465"/>
        <p:guide orient="horz" pos="2296"/>
        <p:guide orient="horz" pos="1112"/>
        <p:guide orient="horz" pos="1329"/>
        <p:guide orient="horz" pos="1752"/>
        <p:guide orient="horz" pos="1434"/>
        <p:guide orient="horz" pos="1661"/>
        <p:guide orient="horz" pos="3158"/>
        <p:guide orient="horz" pos="3113"/>
        <p:guide orient="horz"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51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6.1412789131082331E-3"/>
          <c:w val="1"/>
          <c:h val="0.85103128211857337"/>
        </c:manualLayout>
      </c:layout>
      <c:pie3DChart>
        <c:varyColors val="1"/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6.1412789131082331E-3"/>
          <c:w val="1"/>
          <c:h val="0.85103128211857337"/>
        </c:manualLayout>
      </c:layout>
      <c:pie3DChart>
        <c:varyColors val="1"/>
        <c:ser>
          <c:idx val="0"/>
          <c:order val="0"/>
          <c:tx>
            <c:strRef>
              <c:f>개선과제!$H$34</c:f>
              <c:strCache>
                <c:ptCount val="1"/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50000"/>
                      <a:satMod val="300000"/>
                    </a:schemeClr>
                  </a:gs>
                  <a:gs pos="35000">
                    <a:schemeClr val="accent1">
                      <a:tint val="37000"/>
                      <a:satMod val="300000"/>
                    </a:schemeClr>
                  </a:gs>
                  <a:gs pos="100000">
                    <a:schemeClr val="accent1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/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50000"/>
                      <a:satMod val="300000"/>
                    </a:schemeClr>
                  </a:gs>
                  <a:gs pos="35000">
                    <a:schemeClr val="accent2">
                      <a:tint val="37000"/>
                      <a:satMod val="300000"/>
                    </a:schemeClr>
                  </a:gs>
                  <a:gs pos="100000">
                    <a:schemeClr val="accent2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/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50000"/>
                      <a:satMod val="300000"/>
                    </a:schemeClr>
                  </a:gs>
                  <a:gs pos="35000">
                    <a:schemeClr val="accent3">
                      <a:tint val="37000"/>
                      <a:satMod val="300000"/>
                    </a:schemeClr>
                  </a:gs>
                  <a:gs pos="100000">
                    <a:schemeClr val="accent3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/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50000"/>
                      <a:satMod val="300000"/>
                    </a:schemeClr>
                  </a:gs>
                  <a:gs pos="35000">
                    <a:schemeClr val="accent4">
                      <a:tint val="37000"/>
                      <a:satMod val="300000"/>
                    </a:schemeClr>
                  </a:gs>
                  <a:gs pos="100000">
                    <a:schemeClr val="accent4">
                      <a:tint val="15000"/>
                      <a:satMod val="350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  <a:sp3d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개선과제!$H$35:$H$38</c:f>
              <c:strCache>
                <c:ptCount val="4"/>
                <c:pt idx="0">
                  <c:v>MOUNT</c:v>
                </c:pt>
                <c:pt idx="1">
                  <c:v>Screen Print</c:v>
                </c:pt>
                <c:pt idx="2">
                  <c:v>SPI</c:v>
                </c:pt>
                <c:pt idx="3">
                  <c:v>REFLOW</c:v>
                </c:pt>
              </c:strCache>
            </c:strRef>
          </c:cat>
          <c:val>
            <c:numRef>
              <c:f>개선과제!$J$35:$J$38</c:f>
              <c:numCache>
                <c:formatCode>0%</c:formatCode>
                <c:ptCount val="4"/>
                <c:pt idx="0">
                  <c:v>0.6619718309859155</c:v>
                </c:pt>
                <c:pt idx="1">
                  <c:v>0.21126760563380281</c:v>
                </c:pt>
                <c:pt idx="2">
                  <c:v>1.4084507042253521E-2</c:v>
                </c:pt>
                <c:pt idx="3">
                  <c:v>0.11267605633802817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6.0597651582238211E-2"/>
          <c:y val="0.8185015202499385"/>
          <c:w val="0.89999988870409642"/>
          <c:h val="0.169480767548663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5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/>
    <cs:fillRef idx="2">
      <cs:styleClr val="auto"/>
    </cs:fillRef>
    <cs:effectRef idx="1"/>
    <cs:fontRef idx="minor">
      <a:schemeClr val="dk1"/>
    </cs:fontRef>
    <cs:spPr/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4628" y="3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r">
              <a:defRPr sz="1200"/>
            </a:lvl1pPr>
          </a:lstStyle>
          <a:p>
            <a:fld id="{424EAA2E-A0A8-4D9B-B92F-D2F4DABAF869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5462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4628" y="9375462"/>
            <a:ext cx="2919565" cy="49402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r">
              <a:defRPr sz="1200"/>
            </a:lvl1pPr>
          </a:lstStyle>
          <a:p>
            <a:fld id="{CA7B30FA-47EE-42D6-9DDE-EDC0A16F0B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077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9" y="0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/>
          <a:lstStyle>
            <a:lvl1pPr algn="r">
              <a:defRPr sz="1200"/>
            </a:lvl1pPr>
          </a:lstStyle>
          <a:p>
            <a:fld id="{27CF92BE-42F8-4AED-893C-03FE41459FBC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5075"/>
            <a:ext cx="4433887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74" tIns="45386" rIns="90774" bIns="45386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9692"/>
            <a:ext cx="5388610" cy="3886111"/>
          </a:xfrm>
          <a:prstGeom prst="rect">
            <a:avLst/>
          </a:prstGeom>
        </p:spPr>
        <p:txBody>
          <a:bodyPr vert="horz" lIns="90774" tIns="45386" rIns="90774" bIns="45386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4" y="9374306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9" y="9374306"/>
            <a:ext cx="2918830" cy="495188"/>
          </a:xfrm>
          <a:prstGeom prst="rect">
            <a:avLst/>
          </a:prstGeom>
        </p:spPr>
        <p:txBody>
          <a:bodyPr vert="horz" lIns="90774" tIns="45386" rIns="90774" bIns="45386" rtlCol="0" anchor="b"/>
          <a:lstStyle>
            <a:lvl1pPr algn="r">
              <a:defRPr sz="1200"/>
            </a:lvl1pPr>
          </a:lstStyle>
          <a:p>
            <a:fld id="{0C5F46D7-0E81-4DFB-82D4-5DDA86B781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72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704409" y="6603736"/>
            <a:ext cx="1056700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704409" y="6603736"/>
            <a:ext cx="1056700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24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31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89D77-86BD-4D9B-BD3B-F3C8439689DF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40715-F262-4C07-B7D7-E5FF2D3E59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slide" Target="slide3.xml"/><Relationship Id="rId5" Type="http://schemas.openxmlformats.org/officeDocument/2006/relationships/chart" Target="../charts/chart2.xml"/><Relationship Id="rId10" Type="http://schemas.openxmlformats.org/officeDocument/2006/relationships/image" Target="../media/image16.png"/><Relationship Id="rId4" Type="http://schemas.openxmlformats.org/officeDocument/2006/relationships/chart" Target="../charts/chart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slide" Target="slide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slide" Target="slide2.xml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262413" y="255322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latin typeface="+mn-ea"/>
              </a:rPr>
              <a:t>1-2.</a:t>
            </a:r>
            <a:r>
              <a:rPr lang="ko-KR" altLang="en-US" sz="2400" b="1" dirty="0" smtClean="0">
                <a:latin typeface="+mn-ea"/>
              </a:rPr>
              <a:t> </a:t>
            </a:r>
            <a:r>
              <a:rPr lang="en-US" altLang="ko-KR" sz="2400" b="1" dirty="0" smtClean="0">
                <a:latin typeface="+mn-ea"/>
              </a:rPr>
              <a:t>’24</a:t>
            </a:r>
            <a:r>
              <a:rPr lang="ko-KR" altLang="en-US" sz="2400" b="1" dirty="0" smtClean="0">
                <a:latin typeface="+mn-ea"/>
              </a:rPr>
              <a:t>년 성과 및 반성</a:t>
            </a:r>
            <a:endParaRPr lang="en-US" altLang="ko-KR" sz="2400" b="1" dirty="0">
              <a:latin typeface="+mn-ea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48717" y="701105"/>
            <a:ext cx="8643762" cy="5752230"/>
            <a:chOff x="248717" y="1013735"/>
            <a:chExt cx="8643762" cy="5584401"/>
          </a:xfrm>
        </p:grpSpPr>
        <p:sp>
          <p:nvSpPr>
            <p:cNvPr id="36" name="직사각형 35"/>
            <p:cNvSpPr/>
            <p:nvPr/>
          </p:nvSpPr>
          <p:spPr>
            <a:xfrm>
              <a:off x="270032" y="1214561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8957" y="1017539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0000FF"/>
                  </a:solidFill>
                </a:rPr>
                <a:t>주요 성과 내역</a:t>
              </a:r>
              <a:endParaRPr lang="ko-KR" altLang="en-US" sz="1700" b="1" dirty="0">
                <a:solidFill>
                  <a:srgbClr val="0000FF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691057" y="1206535"/>
              <a:ext cx="2700950" cy="139218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691057" y="1013735"/>
              <a:ext cx="164660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700" b="1" dirty="0" smtClean="0">
                  <a:solidFill>
                    <a:srgbClr val="FF0000"/>
                  </a:solidFill>
                </a:rPr>
                <a:t>주요 반성 내역</a:t>
              </a:r>
              <a:endParaRPr lang="ko-KR" altLang="en-US" sz="17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40" name="직선 연결선 39"/>
            <p:cNvCxnSpPr/>
            <p:nvPr/>
          </p:nvCxnSpPr>
          <p:spPr>
            <a:xfrm>
              <a:off x="4572000" y="1345754"/>
              <a:ext cx="0" cy="5252382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직사각형 40"/>
            <p:cNvSpPr/>
            <p:nvPr/>
          </p:nvSpPr>
          <p:spPr>
            <a:xfrm>
              <a:off x="248717" y="1347321"/>
              <a:ext cx="4276235" cy="525081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644008" y="1347324"/>
              <a:ext cx="4248471" cy="52508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50000"/>
                </a:lnSpc>
                <a:defRPr/>
              </a:pPr>
              <a:endParaRPr lang="en-US" altLang="ko-KR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44" name="Rectangle 37"/>
          <p:cNvSpPr>
            <a:spLocks noChangeArrowheads="1"/>
          </p:cNvSpPr>
          <p:nvPr/>
        </p:nvSpPr>
        <p:spPr bwMode="auto">
          <a:xfrm>
            <a:off x="4644008" y="1056445"/>
            <a:ext cx="4323282" cy="542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t"/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 b="1" dirty="0" smtClean="0">
                <a:latin typeface="+mj-ea"/>
              </a:rPr>
              <a:t>품질 부분</a:t>
            </a:r>
            <a:endParaRPr lang="en-US" altLang="ko-KR" sz="9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latin typeface="+mj-ea"/>
                <a:ea typeface="+mj-ea"/>
              </a:rPr>
              <a:t> </a:t>
            </a:r>
            <a:r>
              <a:rPr lang="en-US" altLang="ko-KR" sz="900" b="1" dirty="0" smtClean="0">
                <a:latin typeface="+mj-ea"/>
                <a:ea typeface="+mj-ea"/>
              </a:rPr>
              <a:t>  </a:t>
            </a:r>
            <a:r>
              <a:rPr lang="en-US" altLang="ko-KR" sz="900" dirty="0" smtClean="0">
                <a:latin typeface="+mj-ea"/>
              </a:rPr>
              <a:t>◌  </a:t>
            </a:r>
            <a:r>
              <a:rPr lang="en-US" altLang="ko-KR" sz="900" dirty="0">
                <a:latin typeface="+mj-ea"/>
              </a:rPr>
              <a:t>MQIS</a:t>
            </a:r>
            <a:r>
              <a:rPr lang="ko-KR" altLang="en-US" sz="900" dirty="0">
                <a:latin typeface="+mj-ea"/>
              </a:rPr>
              <a:t> 고객 불량 목표 달성 미흡 </a:t>
            </a:r>
            <a:endParaRPr lang="en-US" altLang="ko-KR" sz="9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 smtClean="0">
                <a:latin typeface="+mj-ea"/>
                <a:ea typeface="+mj-ea"/>
              </a:rPr>
              <a:t>   </a:t>
            </a:r>
            <a:r>
              <a:rPr lang="en-US" altLang="ko-KR" sz="900" dirty="0" smtClean="0">
                <a:latin typeface="+mj-ea"/>
              </a:rPr>
              <a:t>◌  </a:t>
            </a:r>
            <a:r>
              <a:rPr lang="en-US" altLang="ko-KR" sz="900" dirty="0">
                <a:latin typeface="+mj-ea"/>
              </a:rPr>
              <a:t>SEV(IQC) </a:t>
            </a:r>
            <a:r>
              <a:rPr lang="ko-KR" altLang="en-US" sz="900" dirty="0">
                <a:latin typeface="+mj-ea"/>
              </a:rPr>
              <a:t>고객 품질 </a:t>
            </a:r>
            <a:r>
              <a:rPr lang="ko-KR" altLang="en-US" sz="900" dirty="0" smtClean="0">
                <a:latin typeface="+mj-ea"/>
              </a:rPr>
              <a:t>이슈 발생 </a:t>
            </a:r>
            <a:r>
              <a:rPr lang="en-US" altLang="ko-KR" sz="900" dirty="0" smtClean="0">
                <a:latin typeface="+mj-ea"/>
              </a:rPr>
              <a:t>_ ( SEV _  3</a:t>
            </a:r>
            <a:r>
              <a:rPr lang="ko-KR" altLang="en-US" sz="900" dirty="0" smtClean="0">
                <a:latin typeface="+mj-ea"/>
              </a:rPr>
              <a:t>월 </a:t>
            </a:r>
            <a:r>
              <a:rPr lang="en-US" altLang="ko-KR" sz="900" dirty="0" smtClean="0">
                <a:latin typeface="+mj-ea"/>
              </a:rPr>
              <a:t>4</a:t>
            </a:r>
            <a:r>
              <a:rPr lang="ko-KR" altLang="en-US" sz="900" dirty="0" smtClean="0">
                <a:latin typeface="+mj-ea"/>
              </a:rPr>
              <a:t>건 </a:t>
            </a:r>
            <a:r>
              <a:rPr lang="en-US" altLang="ko-KR" sz="900" dirty="0" smtClean="0">
                <a:latin typeface="+mj-ea"/>
              </a:rPr>
              <a:t>/ 4</a:t>
            </a:r>
            <a:r>
              <a:rPr lang="ko-KR" altLang="en-US" sz="900" dirty="0" smtClean="0">
                <a:latin typeface="+mj-ea"/>
              </a:rPr>
              <a:t>월 </a:t>
            </a:r>
            <a:r>
              <a:rPr lang="en-US" altLang="ko-KR" sz="900" dirty="0" smtClean="0">
                <a:latin typeface="+mj-ea"/>
              </a:rPr>
              <a:t>4</a:t>
            </a:r>
            <a:r>
              <a:rPr lang="ko-KR" altLang="en-US" sz="900" dirty="0" smtClean="0">
                <a:latin typeface="+mj-ea"/>
              </a:rPr>
              <a:t>건</a:t>
            </a:r>
            <a:r>
              <a:rPr lang="en-US" altLang="ko-KR" sz="900" dirty="0" smtClean="0">
                <a:latin typeface="+mj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dirty="0" smtClean="0">
                <a:latin typeface="+mj-ea"/>
              </a:rPr>
              <a:t>      . </a:t>
            </a:r>
            <a:r>
              <a:rPr lang="en-US" altLang="ko-KR" sz="900" dirty="0">
                <a:latin typeface="+mj-ea"/>
              </a:rPr>
              <a:t>HAWA </a:t>
            </a:r>
            <a:r>
              <a:rPr lang="ko-KR" altLang="en-US" sz="900" dirty="0">
                <a:latin typeface="+mj-ea"/>
              </a:rPr>
              <a:t>제품 검사 변경</a:t>
            </a:r>
            <a:r>
              <a:rPr lang="en-US" altLang="ko-KR" sz="900" dirty="0">
                <a:latin typeface="+mj-ea"/>
              </a:rPr>
              <a:t>(OQC</a:t>
            </a:r>
            <a:r>
              <a:rPr lang="ko-KR" altLang="en-US" sz="900" dirty="0">
                <a:latin typeface="+mj-ea"/>
              </a:rPr>
              <a:t> </a:t>
            </a:r>
            <a:r>
              <a:rPr lang="en-US" altLang="ko-KR" sz="900" dirty="0">
                <a:latin typeface="+mj-ea"/>
              </a:rPr>
              <a:t>-&gt;</a:t>
            </a:r>
            <a:r>
              <a:rPr lang="ko-KR" altLang="en-US" sz="900" dirty="0">
                <a:latin typeface="+mj-ea"/>
              </a:rPr>
              <a:t> </a:t>
            </a:r>
            <a:r>
              <a:rPr lang="en-US" altLang="ko-KR" sz="900" dirty="0">
                <a:latin typeface="+mj-ea"/>
              </a:rPr>
              <a:t>IQC)</a:t>
            </a:r>
            <a:r>
              <a:rPr lang="ko-KR" altLang="en-US" sz="900" dirty="0">
                <a:latin typeface="+mj-ea"/>
              </a:rPr>
              <a:t> 및 강화</a:t>
            </a:r>
            <a:endParaRPr lang="en-US" altLang="ko-KR" sz="900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</a:rPr>
              <a:t>      </a:t>
            </a:r>
            <a:r>
              <a:rPr lang="en-US" altLang="ko-KR" sz="900" dirty="0" smtClean="0">
                <a:latin typeface="+mj-ea"/>
              </a:rPr>
              <a:t>. </a:t>
            </a:r>
            <a:r>
              <a:rPr lang="ko-KR" altLang="en-US" sz="900" dirty="0">
                <a:latin typeface="+mj-ea"/>
              </a:rPr>
              <a:t>외관 불량 </a:t>
            </a:r>
            <a:r>
              <a:rPr lang="en-US" altLang="ko-KR" sz="900" dirty="0">
                <a:latin typeface="+mj-ea"/>
              </a:rPr>
              <a:t>68%(HAWA), </a:t>
            </a:r>
            <a:r>
              <a:rPr lang="ko-KR" altLang="en-US" sz="900" dirty="0">
                <a:latin typeface="+mj-ea"/>
              </a:rPr>
              <a:t>기능 불량 </a:t>
            </a:r>
            <a:r>
              <a:rPr lang="en-US" altLang="ko-KR" sz="900" dirty="0">
                <a:latin typeface="+mj-ea"/>
              </a:rPr>
              <a:t>18%(PC)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dirty="0" smtClean="0">
                <a:latin typeface="+mj-ea"/>
              </a:rPr>
              <a:t>  ◌  </a:t>
            </a:r>
            <a:r>
              <a:rPr lang="ko-KR" altLang="en-US" sz="900" dirty="0" smtClean="0">
                <a:latin typeface="+mj-ea"/>
              </a:rPr>
              <a:t>신모델 초기 안정화 지연</a:t>
            </a:r>
            <a:endParaRPr lang="en-US" altLang="ko-KR" sz="9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</a:rPr>
              <a:t> </a:t>
            </a:r>
            <a:r>
              <a:rPr lang="en-US" altLang="ko-KR" sz="900" dirty="0" smtClean="0">
                <a:latin typeface="+mj-ea"/>
              </a:rPr>
              <a:t>     .  T2510 _ RENESAS IC </a:t>
            </a:r>
            <a:r>
              <a:rPr lang="ko-KR" altLang="en-US" sz="900" dirty="0" smtClean="0">
                <a:latin typeface="+mj-ea"/>
              </a:rPr>
              <a:t>전압 불량 급증 </a:t>
            </a:r>
            <a:r>
              <a:rPr lang="en-US" altLang="ko-KR" sz="900" dirty="0" smtClean="0">
                <a:latin typeface="+mj-ea"/>
              </a:rPr>
              <a:t>_ No-Power , </a:t>
            </a:r>
            <a:r>
              <a:rPr lang="ko-KR" altLang="en-US" sz="900" dirty="0" smtClean="0">
                <a:latin typeface="+mj-ea"/>
              </a:rPr>
              <a:t>전압 변환 불량 급증</a:t>
            </a:r>
            <a:endParaRPr lang="en-US" altLang="ko-KR" sz="9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 smtClean="0">
                <a:latin typeface="+mj-ea"/>
              </a:rPr>
              <a:t>      .  T4511EU _  MP 3</a:t>
            </a:r>
            <a:r>
              <a:rPr lang="ko-KR" altLang="en-US" sz="900" b="1" dirty="0" smtClean="0">
                <a:latin typeface="+mj-ea"/>
              </a:rPr>
              <a:t>개월 특별 관리 대응 부족 고객 외관 불량 이슈 발생</a:t>
            </a:r>
            <a:endParaRPr lang="en-US" altLang="ko-KR" sz="900" b="1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>
                <a:latin typeface="+mj-ea"/>
              </a:rPr>
              <a:t> </a:t>
            </a:r>
            <a:r>
              <a:rPr lang="en-US" altLang="ko-KR" sz="900" b="1" dirty="0" smtClean="0">
                <a:latin typeface="+mj-ea"/>
              </a:rPr>
              <a:t>     . </a:t>
            </a:r>
            <a:r>
              <a:rPr lang="en-US" altLang="ko-KR" sz="900" b="1" dirty="0">
                <a:latin typeface="+mj-ea"/>
              </a:rPr>
              <a:t> </a:t>
            </a:r>
            <a:r>
              <a:rPr lang="en-US" altLang="ko-KR" sz="900" b="1" dirty="0" smtClean="0">
                <a:latin typeface="+mj-ea"/>
              </a:rPr>
              <a:t>T4511EU _ </a:t>
            </a:r>
            <a:r>
              <a:rPr lang="ko-KR" altLang="en-US" sz="900" b="1" dirty="0" smtClean="0">
                <a:latin typeface="+mj-ea"/>
              </a:rPr>
              <a:t>융착 </a:t>
            </a:r>
            <a:r>
              <a:rPr lang="en-US" altLang="ko-KR" sz="900" b="1" dirty="0" smtClean="0">
                <a:latin typeface="+mj-ea"/>
              </a:rPr>
              <a:t>Gap</a:t>
            </a:r>
            <a:r>
              <a:rPr lang="ko-KR" altLang="en-US" sz="900" b="1" dirty="0" smtClean="0">
                <a:latin typeface="+mj-ea"/>
              </a:rPr>
              <a:t>불량 발생으로 안정화 지연</a:t>
            </a:r>
            <a:endParaRPr lang="en-US" altLang="ko-KR" sz="900" b="1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b="1" dirty="0" smtClean="0">
                <a:latin typeface="+mj-ea"/>
              </a:rPr>
              <a:t>  </a:t>
            </a:r>
            <a:r>
              <a:rPr lang="en-US" altLang="ko-KR" sz="900" dirty="0" smtClean="0">
                <a:latin typeface="+mj-ea"/>
              </a:rPr>
              <a:t>◌  SONY SMPS </a:t>
            </a:r>
            <a:r>
              <a:rPr lang="ko-KR" altLang="en-US" sz="900" dirty="0" smtClean="0">
                <a:latin typeface="+mj-ea"/>
              </a:rPr>
              <a:t>품질 </a:t>
            </a:r>
            <a:r>
              <a:rPr lang="en-US" altLang="ko-KR" sz="900" dirty="0" smtClean="0">
                <a:latin typeface="+mj-ea"/>
              </a:rPr>
              <a:t>Issue </a:t>
            </a:r>
            <a:r>
              <a:rPr lang="ko-KR" altLang="en-US" sz="900" dirty="0" smtClean="0">
                <a:latin typeface="+mj-ea"/>
              </a:rPr>
              <a:t>발생 </a:t>
            </a:r>
            <a:r>
              <a:rPr lang="en-US" altLang="ko-KR" sz="900" dirty="0" smtClean="0">
                <a:latin typeface="+mj-ea"/>
              </a:rPr>
              <a:t>_ GL13P-SM20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</a:rPr>
              <a:t> </a:t>
            </a:r>
            <a:r>
              <a:rPr lang="en-US" altLang="ko-KR" sz="900" dirty="0" smtClean="0">
                <a:latin typeface="+mj-ea"/>
              </a:rPr>
              <a:t>     . SONY </a:t>
            </a:r>
            <a:r>
              <a:rPr lang="ko-KR" altLang="en-US" sz="900" dirty="0" err="1" smtClean="0">
                <a:latin typeface="+mj-ea"/>
              </a:rPr>
              <a:t>공정내</a:t>
            </a:r>
            <a:r>
              <a:rPr lang="ko-KR" altLang="en-US" sz="900" dirty="0" smtClean="0">
                <a:latin typeface="+mj-ea"/>
              </a:rPr>
              <a:t> </a:t>
            </a:r>
            <a:r>
              <a:rPr lang="en-US" altLang="ko-KR" sz="900" dirty="0" smtClean="0">
                <a:latin typeface="+mj-ea"/>
              </a:rPr>
              <a:t>Heat Sink(</a:t>
            </a:r>
            <a:r>
              <a:rPr lang="ko-KR" altLang="en-US" sz="900" dirty="0" smtClean="0">
                <a:latin typeface="+mj-ea"/>
              </a:rPr>
              <a:t>유원</a:t>
            </a:r>
            <a:r>
              <a:rPr lang="en-US" altLang="ko-KR" sz="900" dirty="0" smtClean="0">
                <a:latin typeface="+mj-ea"/>
              </a:rPr>
              <a:t>) Burr </a:t>
            </a:r>
            <a:r>
              <a:rPr lang="ko-KR" altLang="en-US" sz="900" dirty="0" smtClean="0">
                <a:latin typeface="+mj-ea"/>
              </a:rPr>
              <a:t>발생 </a:t>
            </a:r>
            <a:r>
              <a:rPr lang="en-US" altLang="ko-KR" sz="900" dirty="0" smtClean="0">
                <a:latin typeface="+mj-ea"/>
              </a:rPr>
              <a:t>_ Burr </a:t>
            </a:r>
            <a:r>
              <a:rPr lang="ko-KR" altLang="en-US" sz="900" dirty="0" smtClean="0">
                <a:latin typeface="+mj-ea"/>
              </a:rPr>
              <a:t>전수 </a:t>
            </a:r>
            <a:r>
              <a:rPr lang="ko-KR" altLang="en-US" sz="900" dirty="0" err="1" smtClean="0">
                <a:latin typeface="+mj-ea"/>
              </a:rPr>
              <a:t>재검후</a:t>
            </a:r>
            <a:r>
              <a:rPr lang="ko-KR" altLang="en-US" sz="900" dirty="0" smtClean="0">
                <a:latin typeface="+mj-ea"/>
              </a:rPr>
              <a:t> 출하</a:t>
            </a:r>
            <a:endParaRPr lang="en-US" altLang="ko-KR" sz="9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</a:rPr>
              <a:t> </a:t>
            </a:r>
            <a:r>
              <a:rPr lang="en-US" altLang="ko-KR" sz="900" dirty="0" smtClean="0">
                <a:latin typeface="+mj-ea"/>
              </a:rPr>
              <a:t>     . </a:t>
            </a:r>
            <a:r>
              <a:rPr lang="ko-KR" altLang="en-US" sz="900" dirty="0" err="1" smtClean="0">
                <a:latin typeface="+mj-ea"/>
              </a:rPr>
              <a:t>말레이지아</a:t>
            </a:r>
            <a:r>
              <a:rPr lang="ko-KR" altLang="en-US" sz="900" dirty="0" smtClean="0">
                <a:latin typeface="+mj-ea"/>
              </a:rPr>
              <a:t> 공장 </a:t>
            </a:r>
            <a:r>
              <a:rPr lang="en-US" altLang="ko-KR" sz="900" dirty="0" smtClean="0">
                <a:latin typeface="+mj-ea"/>
              </a:rPr>
              <a:t>Y-Cap </a:t>
            </a:r>
            <a:r>
              <a:rPr lang="en-US" altLang="ko-KR" sz="900" dirty="0" err="1" smtClean="0">
                <a:latin typeface="+mj-ea"/>
              </a:rPr>
              <a:t>HiPot</a:t>
            </a:r>
            <a:r>
              <a:rPr lang="en-US" altLang="ko-KR" sz="900" dirty="0" smtClean="0">
                <a:latin typeface="+mj-ea"/>
              </a:rPr>
              <a:t> </a:t>
            </a:r>
            <a:r>
              <a:rPr lang="ko-KR" altLang="en-US" sz="900" dirty="0" smtClean="0">
                <a:latin typeface="+mj-ea"/>
              </a:rPr>
              <a:t>불량 발생으로 전수 재검 및 </a:t>
            </a:r>
            <a:r>
              <a:rPr lang="en-US" altLang="ko-KR" sz="900" dirty="0" smtClean="0">
                <a:latin typeface="+mj-ea"/>
              </a:rPr>
              <a:t>DMM </a:t>
            </a:r>
            <a:r>
              <a:rPr lang="ko-KR" altLang="en-US" sz="900" dirty="0" smtClean="0">
                <a:latin typeface="+mj-ea"/>
              </a:rPr>
              <a:t>검사진행</a:t>
            </a:r>
            <a:endParaRPr lang="en-US" altLang="ko-KR" sz="9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3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latin typeface="+mj-ea"/>
                <a:ea typeface="+mj-ea"/>
              </a:rPr>
              <a:t>2. </a:t>
            </a:r>
            <a:r>
              <a:rPr lang="ko-KR" altLang="en-US" sz="1200" b="1" dirty="0" err="1" smtClean="0">
                <a:latin typeface="+mj-ea"/>
                <a:ea typeface="+mj-ea"/>
              </a:rPr>
              <a:t>미승인</a:t>
            </a:r>
            <a:r>
              <a:rPr lang="ko-KR" altLang="en-US" sz="1200" b="1" dirty="0" smtClean="0">
                <a:latin typeface="+mj-ea"/>
                <a:ea typeface="+mj-ea"/>
              </a:rPr>
              <a:t> 자재 점검 </a:t>
            </a:r>
            <a:r>
              <a:rPr lang="en-US" altLang="ko-KR" sz="1200" b="1" dirty="0" smtClean="0">
                <a:latin typeface="+mj-ea"/>
                <a:ea typeface="+mj-ea"/>
              </a:rPr>
              <a:t>Issue</a:t>
            </a:r>
            <a:r>
              <a:rPr lang="ko-KR" altLang="en-US" sz="1200" b="1" dirty="0" smtClean="0">
                <a:latin typeface="+mj-ea"/>
                <a:ea typeface="+mj-ea"/>
              </a:rPr>
              <a:t>발생</a:t>
            </a:r>
            <a:endParaRPr lang="ko-KR" altLang="en-US" sz="10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900" dirty="0" smtClean="0">
                <a:latin typeface="+mj-ea"/>
                <a:ea typeface="+mj-ea"/>
              </a:rPr>
              <a:t>   ◌  </a:t>
            </a:r>
            <a:r>
              <a:rPr lang="en-US" altLang="ko-KR" sz="900" dirty="0" smtClean="0">
                <a:latin typeface="+mj-ea"/>
                <a:ea typeface="+mj-ea"/>
              </a:rPr>
              <a:t>SEV </a:t>
            </a:r>
            <a:r>
              <a:rPr lang="ko-KR" altLang="en-US" sz="900" dirty="0" err="1" smtClean="0">
                <a:latin typeface="+mj-ea"/>
                <a:ea typeface="+mj-ea"/>
              </a:rPr>
              <a:t>감사팀</a:t>
            </a:r>
            <a:r>
              <a:rPr lang="ko-KR" altLang="en-US" sz="900" dirty="0" smtClean="0">
                <a:latin typeface="+mj-ea"/>
                <a:ea typeface="+mj-ea"/>
              </a:rPr>
              <a:t> 불시 내방 </a:t>
            </a:r>
            <a:r>
              <a:rPr lang="ko-KR" altLang="en-US" sz="900" dirty="0" err="1" smtClean="0">
                <a:latin typeface="+mj-ea"/>
                <a:ea typeface="+mj-ea"/>
              </a:rPr>
              <a:t>미승인</a:t>
            </a:r>
            <a:r>
              <a:rPr lang="ko-KR" altLang="en-US" sz="900" dirty="0" smtClean="0">
                <a:latin typeface="+mj-ea"/>
                <a:ea typeface="+mj-ea"/>
              </a:rPr>
              <a:t> 자재 점검 실시 </a:t>
            </a:r>
            <a:r>
              <a:rPr lang="en-US" altLang="ko-KR" sz="900" dirty="0" smtClean="0">
                <a:latin typeface="+mj-ea"/>
                <a:ea typeface="+mj-ea"/>
              </a:rPr>
              <a:t>_ 4</a:t>
            </a:r>
            <a:r>
              <a:rPr lang="ko-KR" altLang="en-US" sz="900" dirty="0" smtClean="0">
                <a:latin typeface="+mj-ea"/>
                <a:ea typeface="+mj-ea"/>
              </a:rPr>
              <a:t>월</a:t>
            </a:r>
            <a:endParaRPr lang="en-US" altLang="ko-KR" sz="9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00" dirty="0">
                <a:latin typeface="+mj-ea"/>
                <a:ea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 </a:t>
            </a:r>
            <a:r>
              <a:rPr lang="ko-KR" altLang="en-US" sz="900" dirty="0" smtClean="0">
                <a:latin typeface="+mj-ea"/>
              </a:rPr>
              <a:t> </a:t>
            </a:r>
            <a:r>
              <a:rPr lang="ko-KR" altLang="en-US" sz="900" dirty="0">
                <a:latin typeface="+mj-ea"/>
              </a:rPr>
              <a:t>◌ </a:t>
            </a:r>
            <a:r>
              <a:rPr lang="ko-KR" altLang="en-US" sz="900" dirty="0" smtClean="0">
                <a:latin typeface="+mj-ea"/>
              </a:rPr>
              <a:t> </a:t>
            </a:r>
            <a:r>
              <a:rPr lang="en-US" altLang="ko-KR" sz="900" dirty="0" smtClean="0">
                <a:latin typeface="+mj-ea"/>
                <a:ea typeface="+mj-ea"/>
              </a:rPr>
              <a:t>TA220 PCB </a:t>
            </a:r>
            <a:r>
              <a:rPr lang="ko-KR" altLang="en-US" sz="900" dirty="0" err="1" smtClean="0">
                <a:latin typeface="+mj-ea"/>
                <a:ea typeface="+mj-ea"/>
              </a:rPr>
              <a:t>미승인</a:t>
            </a:r>
            <a:r>
              <a:rPr lang="ko-KR" altLang="en-US" sz="900" dirty="0" smtClean="0">
                <a:latin typeface="+mj-ea"/>
                <a:ea typeface="+mj-ea"/>
              </a:rPr>
              <a:t> 자재 사용 적발에 따른 이슈 발생</a:t>
            </a:r>
            <a:endParaRPr lang="en-US" altLang="ko-KR" sz="9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400" b="1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3. </a:t>
            </a:r>
            <a:r>
              <a:rPr lang="en-US" altLang="ko-KR" sz="1200" b="1" dirty="0" smtClean="0">
                <a:latin typeface="맑은 고딕" panose="020B0503020000020004" pitchFamily="50" charset="-127"/>
              </a:rPr>
              <a:t>W.O </a:t>
            </a:r>
            <a:r>
              <a:rPr lang="ko-KR" altLang="en-US" sz="1200" b="1" dirty="0" err="1" smtClean="0">
                <a:latin typeface="맑은 고딕" panose="020B0503020000020004" pitchFamily="50" charset="-127"/>
              </a:rPr>
              <a:t>마감율</a:t>
            </a:r>
            <a:r>
              <a:rPr lang="ko-KR" altLang="en-US" sz="1200" b="1" dirty="0" smtClean="0">
                <a:latin typeface="맑은 고딕" panose="020B0503020000020004" pitchFamily="50" charset="-127"/>
              </a:rPr>
              <a:t> 관리 및 실적 미흡</a:t>
            </a:r>
            <a:endParaRPr lang="en-US" altLang="ko-KR" sz="1200" b="1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900" dirty="0" smtClean="0">
                <a:latin typeface="+mj-ea"/>
              </a:rPr>
              <a:t> </a:t>
            </a:r>
            <a:endParaRPr lang="en-US" altLang="ko-KR" sz="9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900" dirty="0" smtClean="0">
              <a:latin typeface="+mj-ea"/>
            </a:endParaRPr>
          </a:p>
          <a:p>
            <a:r>
              <a:rPr lang="ko-KR" altLang="en-US" sz="900" dirty="0" smtClean="0">
                <a:latin typeface="+mj-ea"/>
              </a:rPr>
              <a:t>   ◌ </a:t>
            </a:r>
            <a:r>
              <a:rPr lang="ko-KR" altLang="en-US" sz="900" dirty="0">
                <a:latin typeface="+mj-ea"/>
              </a:rPr>
              <a:t>공정생산 계획대비 정시마감 기준 관리 운영 미흡</a:t>
            </a:r>
            <a:endParaRPr lang="en-US" altLang="ko-KR" sz="900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900" dirty="0">
                <a:latin typeface="+mj-ea"/>
              </a:rPr>
              <a:t>   ◌ </a:t>
            </a:r>
            <a:r>
              <a:rPr lang="ko-KR" altLang="en-US" sz="900" dirty="0" smtClean="0">
                <a:latin typeface="+mj-ea"/>
              </a:rPr>
              <a:t> </a:t>
            </a:r>
            <a:r>
              <a:rPr lang="ko-KR" altLang="en-US" sz="900" dirty="0">
                <a:latin typeface="+mj-ea"/>
              </a:rPr>
              <a:t>지연마감 문제개선 및 실적 </a:t>
            </a:r>
            <a:r>
              <a:rPr lang="ko-KR" altLang="en-US" sz="900" dirty="0" err="1">
                <a:latin typeface="+mj-ea"/>
              </a:rPr>
              <a:t>부하율</a:t>
            </a:r>
            <a:r>
              <a:rPr lang="ko-KR" altLang="en-US" sz="900" dirty="0">
                <a:latin typeface="+mj-ea"/>
              </a:rPr>
              <a:t> 저조현상 개선 </a:t>
            </a:r>
            <a:r>
              <a:rPr lang="ko-KR" altLang="en-US" sz="900" dirty="0" smtClean="0">
                <a:latin typeface="+mj-ea"/>
              </a:rPr>
              <a:t>계획</a:t>
            </a:r>
            <a:endParaRPr lang="en-US" altLang="ko-KR" sz="900" dirty="0">
              <a:latin typeface="+mj-ea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="" xmlns:a16="http://schemas.microsoft.com/office/drawing/2014/main" id="{488FA227-BEAD-9E07-95F9-58207B2876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910969"/>
              </p:ext>
            </p:extLst>
          </p:nvPr>
        </p:nvGraphicFramePr>
        <p:xfrm>
          <a:off x="5004048" y="1604090"/>
          <a:ext cx="3672410" cy="384750"/>
        </p:xfrm>
        <a:graphic>
          <a:graphicData uri="http://schemas.openxmlformats.org/drawingml/2006/table">
            <a:tbl>
              <a:tblPr/>
              <a:tblGrid>
                <a:gridCol w="8700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440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7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734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17941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23Y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24Y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24Y</a:t>
                      </a:r>
                      <a:r>
                        <a:rPr lang="ko-KR" altLang="en-US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24Y</a:t>
                      </a:r>
                      <a:r>
                        <a:rPr lang="ko-KR" altLang="en-U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누적 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53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r>
                        <a:rPr lang="ko-KR" altLang="en-US" sz="10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↓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  <a:r>
                        <a:rPr lang="ko-KR" alt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29</a:t>
                      </a: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건↓</a:t>
                      </a:r>
                      <a:endParaRPr lang="en-US" altLang="ko-KR" sz="9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ashDot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427882"/>
              </p:ext>
            </p:extLst>
          </p:nvPr>
        </p:nvGraphicFramePr>
        <p:xfrm>
          <a:off x="4932040" y="5488594"/>
          <a:ext cx="3744416" cy="586740"/>
        </p:xfrm>
        <a:graphic>
          <a:graphicData uri="http://schemas.openxmlformats.org/drawingml/2006/table">
            <a:tbl>
              <a:tblPr/>
              <a:tblGrid>
                <a:gridCol w="792088"/>
                <a:gridCol w="763685"/>
                <a:gridCol w="532459"/>
                <a:gridCol w="839141"/>
                <a:gridCol w="817043"/>
              </a:tblGrid>
              <a:tr h="12601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126014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W.O</a:t>
                      </a:r>
                    </a:p>
                    <a:p>
                      <a:pPr algn="ctr" rtl="0" fontAlgn="ctr"/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6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지연마감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착수일후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260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 </a:t>
                      </a:r>
                      <a:r>
                        <a:rPr lang="ko-KR" altLang="en-US" sz="9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부하율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9" name="Rectangle 37"/>
          <p:cNvSpPr>
            <a:spLocks noChangeArrowheads="1"/>
          </p:cNvSpPr>
          <p:nvPr/>
        </p:nvSpPr>
        <p:spPr bwMode="auto">
          <a:xfrm>
            <a:off x="252856" y="1056625"/>
            <a:ext cx="4323282" cy="5396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t"/>
          <a:lstStyle/>
          <a:p>
            <a:pPr marL="228600" indent="-228600">
              <a:lnSpc>
                <a:spcPct val="150000"/>
              </a:lnSpc>
              <a:buAutoNum type="arabicPeriod"/>
              <a:defRPr/>
            </a:pPr>
            <a:r>
              <a:rPr lang="ko-KR" altLang="en-US" sz="1200" b="1" dirty="0" smtClean="0">
                <a:latin typeface="+mj-ea"/>
              </a:rPr>
              <a:t>과잉 </a:t>
            </a:r>
            <a:r>
              <a:rPr lang="en-US" altLang="ko-KR" sz="1200" b="1" dirty="0" smtClean="0">
                <a:latin typeface="+mj-ea"/>
              </a:rPr>
              <a:t>/ </a:t>
            </a:r>
            <a:r>
              <a:rPr lang="ko-KR" altLang="en-US" sz="1200" b="1" dirty="0" smtClean="0">
                <a:latin typeface="+mj-ea"/>
              </a:rPr>
              <a:t>부진 원자재 관리를 통한 금액 감소</a:t>
            </a:r>
            <a:r>
              <a:rPr lang="en-US" altLang="ko-KR" sz="1000" b="1" dirty="0" smtClean="0">
                <a:latin typeface="+mj-ea"/>
              </a:rPr>
              <a:t>(</a:t>
            </a:r>
            <a:r>
              <a:rPr lang="ko-KR" altLang="en-US" sz="1000" b="1" dirty="0" smtClean="0">
                <a:latin typeface="+mj-ea"/>
              </a:rPr>
              <a:t>지속유지</a:t>
            </a:r>
            <a:r>
              <a:rPr lang="en-US" altLang="ko-KR" sz="1000" b="1" dirty="0" smtClean="0">
                <a:latin typeface="+mj-ea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 dirty="0" smtClean="0">
              <a:solidFill>
                <a:srgbClr val="0000FF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dirty="0" smtClean="0">
              <a:solidFill>
                <a:srgbClr val="0000FF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◌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23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년 과잉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부진 금액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( 27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→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13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_ 14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감소 </a:t>
            </a:r>
            <a:r>
              <a:rPr lang="en-US" altLang="ko-KR" sz="10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en-US" altLang="ko-KR" sz="10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◌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24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년 과잉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부진 금액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( 13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→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8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_ 4.6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억 감소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en-US" altLang="ko-KR" sz="1000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500" b="1" dirty="0">
                <a:latin typeface="+mj-ea"/>
              </a:rPr>
              <a:t> </a:t>
            </a:r>
            <a:r>
              <a:rPr lang="en-US" altLang="ko-KR" sz="500" b="1" dirty="0" smtClean="0">
                <a:latin typeface="+mj-ea"/>
              </a:rPr>
              <a:t>   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→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TA800 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및 기타 과잉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부진 재고 소진계획 본사 지속 </a:t>
            </a:r>
            <a:r>
              <a:rPr lang="ko-KR" altLang="en-US" sz="10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협의</a:t>
            </a:r>
            <a:endParaRPr lang="en-US" altLang="ko-KR" sz="1000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b="1" dirty="0">
                <a:solidFill>
                  <a:srgbClr val="0000CC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000" b="1" dirty="0" smtClean="0">
                <a:solidFill>
                  <a:srgbClr val="0000CC"/>
                </a:solidFill>
                <a:latin typeface="맑은 고딕" panose="020B0503020000020004" pitchFamily="50" charset="-127"/>
              </a:rPr>
              <a:t>    → </a:t>
            </a:r>
            <a:r>
              <a:rPr lang="en-US" altLang="ko-KR" sz="1000" b="1" dirty="0">
                <a:solidFill>
                  <a:srgbClr val="0000CC"/>
                </a:solidFill>
                <a:latin typeface="맑은 고딕" panose="020B0503020000020004" pitchFamily="50" charset="-127"/>
              </a:rPr>
              <a:t>23~24</a:t>
            </a:r>
            <a:r>
              <a:rPr lang="ko-KR" altLang="en-US" sz="1000" b="1" dirty="0">
                <a:solidFill>
                  <a:srgbClr val="0000CC"/>
                </a:solidFill>
                <a:latin typeface="맑은 고딕" panose="020B0503020000020004" pitchFamily="50" charset="-127"/>
              </a:rPr>
              <a:t>년 상반기 포함 누적 </a:t>
            </a:r>
            <a:r>
              <a:rPr lang="en-US" altLang="ko-KR" sz="1000" b="1" dirty="0">
                <a:solidFill>
                  <a:srgbClr val="0000CC"/>
                </a:solidFill>
                <a:latin typeface="맑은 고딕" panose="020B0503020000020004" pitchFamily="50" charset="-127"/>
              </a:rPr>
              <a:t>19</a:t>
            </a:r>
            <a:r>
              <a:rPr lang="ko-KR" altLang="en-US" sz="1000" b="1" dirty="0">
                <a:solidFill>
                  <a:srgbClr val="0000CC"/>
                </a:solidFill>
                <a:latin typeface="맑은 고딕" panose="020B0503020000020004" pitchFamily="50" charset="-127"/>
              </a:rPr>
              <a:t>억 감소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endParaRPr lang="en-US" altLang="ko-KR" sz="1000" b="1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300" b="1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b="1" dirty="0">
                <a:latin typeface="+mj-ea"/>
              </a:rPr>
              <a:t>2</a:t>
            </a:r>
            <a:r>
              <a:rPr lang="en-US" altLang="ko-KR" sz="1200" b="1" dirty="0" smtClean="0">
                <a:latin typeface="+mj-ea"/>
              </a:rPr>
              <a:t>. </a:t>
            </a:r>
            <a:r>
              <a:rPr lang="ko-KR" altLang="en-US" sz="1200" b="1" dirty="0" smtClean="0">
                <a:latin typeface="+mj-ea"/>
              </a:rPr>
              <a:t>법인 근무 시간 변경 정착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◌  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기존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_ 08:00 ~ 17:00 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변경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_ 07:30 ~ 16:30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◌  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연장 근무 탄력성 확보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_ 22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시 이후 근무 제한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(OT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비용 증가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) </a:t>
            </a:r>
            <a:endParaRPr lang="en-US" altLang="ko-KR" sz="10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000" dirty="0" smtClean="0">
                <a:solidFill>
                  <a:srgbClr val="0000FF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◌  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본사 근무 시간대 주재원 업무 대응 강화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( 1</a:t>
            </a:r>
            <a:r>
              <a:rPr lang="ko-KR" altLang="en-US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시간차로 축소 </a:t>
            </a:r>
            <a:r>
              <a:rPr lang="en-US" altLang="ko-KR" sz="1000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endParaRPr lang="en-US" altLang="ko-KR" sz="10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dirty="0">
              <a:solidFill>
                <a:srgbClr val="0000FF"/>
              </a:solidFill>
              <a:latin typeface="+mj-ea"/>
              <a:ea typeface="+mj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latin typeface="+mj-ea"/>
                <a:ea typeface="+mj-ea"/>
              </a:rPr>
              <a:t>3</a:t>
            </a:r>
            <a:r>
              <a:rPr lang="en-US" altLang="ko-KR" sz="1200" b="1" dirty="0" smtClean="0">
                <a:latin typeface="+mj-ea"/>
                <a:ea typeface="+mj-ea"/>
              </a:rPr>
              <a:t>. </a:t>
            </a:r>
            <a:r>
              <a:rPr lang="en-US" altLang="ko-KR" sz="1200" b="1" dirty="0">
                <a:latin typeface="맑은 고딕" panose="020B0503020000020004" pitchFamily="50" charset="-127"/>
              </a:rPr>
              <a:t>AOI </a:t>
            </a:r>
            <a:r>
              <a:rPr lang="ko-KR" altLang="en-US" sz="1200" b="1" dirty="0">
                <a:latin typeface="맑은 고딕" panose="020B0503020000020004" pitchFamily="50" charset="-127"/>
              </a:rPr>
              <a:t>현장 모니터링 </a:t>
            </a:r>
            <a:r>
              <a:rPr lang="en-US" altLang="ko-KR" sz="1200" b="1" dirty="0">
                <a:latin typeface="맑은 고딕" panose="020B0503020000020004" pitchFamily="50" charset="-127"/>
              </a:rPr>
              <a:t>SYSTEM </a:t>
            </a:r>
            <a:r>
              <a:rPr lang="ko-KR" altLang="en-US" sz="1200" b="1" dirty="0">
                <a:latin typeface="맑은 고딕" panose="020B0503020000020004" pitchFamily="50" charset="-127"/>
              </a:rPr>
              <a:t>신규 </a:t>
            </a:r>
            <a:r>
              <a:rPr lang="ko-KR" altLang="en-US" sz="1200" b="1" dirty="0" smtClean="0">
                <a:latin typeface="맑은 고딕" panose="020B0503020000020004" pitchFamily="50" charset="-127"/>
              </a:rPr>
              <a:t>구현</a:t>
            </a:r>
            <a:endParaRPr lang="en-US" altLang="ko-KR" sz="1200" b="1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ko-KR" altLang="en-US" sz="1000" dirty="0" smtClean="0">
                <a:solidFill>
                  <a:srgbClr val="0000FF"/>
                </a:solidFill>
                <a:latin typeface="+mj-ea"/>
                <a:ea typeface="+mj-ea"/>
                <a:sym typeface="Wingdings" panose="05000000000000000000" pitchFamily="2" charset="2"/>
              </a:rPr>
              <a:t> </a:t>
            </a:r>
            <a:r>
              <a:rPr lang="en-US" altLang="ko-KR" sz="1000" dirty="0" smtClean="0">
                <a:latin typeface="+mj-ea"/>
                <a:ea typeface="+mj-ea"/>
              </a:rPr>
              <a:t>◌  </a:t>
            </a:r>
            <a:r>
              <a:rPr lang="ko-KR" altLang="en-US" sz="1000" dirty="0" smtClean="0">
                <a:latin typeface="+mj-ea"/>
              </a:rPr>
              <a:t>상반기 </a:t>
            </a:r>
            <a:r>
              <a:rPr lang="ko-KR" altLang="en-US" sz="1000" dirty="0">
                <a:latin typeface="+mj-ea"/>
              </a:rPr>
              <a:t>과제 계획 </a:t>
            </a:r>
            <a:r>
              <a:rPr lang="en-US" altLang="ko-KR" sz="1000" dirty="0">
                <a:latin typeface="+mj-ea"/>
              </a:rPr>
              <a:t>SYSTEM 5</a:t>
            </a:r>
            <a:r>
              <a:rPr lang="ko-KR" altLang="en-US" sz="1000" dirty="0">
                <a:latin typeface="+mj-ea"/>
              </a:rPr>
              <a:t>월 적용 </a:t>
            </a:r>
            <a:r>
              <a:rPr lang="ko-KR" altLang="en-US" sz="1000" dirty="0" smtClean="0">
                <a:latin typeface="+mj-ea"/>
              </a:rPr>
              <a:t>완료</a:t>
            </a:r>
            <a:endParaRPr lang="en-US" altLang="ko-KR" sz="1000" dirty="0"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+mj-ea"/>
              </a:rPr>
              <a:t> </a:t>
            </a:r>
            <a:r>
              <a:rPr lang="en-US" altLang="ko-KR" sz="1000" dirty="0" smtClean="0">
                <a:latin typeface="+mj-ea"/>
              </a:rPr>
              <a:t>  ◌  </a:t>
            </a:r>
            <a:r>
              <a:rPr lang="ko-KR" altLang="en-US" sz="1000" dirty="0" smtClean="0">
                <a:latin typeface="+mj-ea"/>
              </a:rPr>
              <a:t>직행율 </a:t>
            </a:r>
            <a:r>
              <a:rPr lang="ko-KR" altLang="en-US" sz="1000" dirty="0">
                <a:latin typeface="+mj-ea"/>
              </a:rPr>
              <a:t>향상 평가 운영 및 하반기 추가 연계 성인화 </a:t>
            </a:r>
            <a:r>
              <a:rPr lang="ko-KR" altLang="en-US" sz="1000" dirty="0" smtClean="0">
                <a:latin typeface="+mj-ea"/>
              </a:rPr>
              <a:t>개선</a:t>
            </a:r>
            <a:endParaRPr lang="en-US" altLang="ko-KR" sz="100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dirty="0" smtClean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200" b="1" dirty="0">
                <a:latin typeface="+mj-ea"/>
                <a:ea typeface="+mj-ea"/>
              </a:rPr>
              <a:t>4</a:t>
            </a:r>
            <a:r>
              <a:rPr lang="en-US" altLang="ko-KR" sz="1200" b="1" dirty="0" smtClean="0">
                <a:latin typeface="+mj-ea"/>
                <a:ea typeface="+mj-ea"/>
              </a:rPr>
              <a:t>. </a:t>
            </a:r>
            <a:r>
              <a:rPr lang="ko-KR" altLang="en-US" sz="1200" b="1" dirty="0">
                <a:latin typeface="+mj-ea"/>
              </a:rPr>
              <a:t>신제품 </a:t>
            </a:r>
            <a:r>
              <a:rPr lang="en-US" altLang="ko-KR" sz="1200" b="1" dirty="0" smtClean="0">
                <a:latin typeface="+mj-ea"/>
              </a:rPr>
              <a:t>T4511 / T5020 </a:t>
            </a:r>
            <a:r>
              <a:rPr lang="ko-KR" altLang="en-US" sz="1200" b="1" dirty="0" smtClean="0">
                <a:latin typeface="+mj-ea"/>
              </a:rPr>
              <a:t>양산 </a:t>
            </a:r>
            <a:r>
              <a:rPr lang="en-US" altLang="ko-KR" sz="1200" b="1" dirty="0" smtClean="0">
                <a:latin typeface="+mj-ea"/>
              </a:rPr>
              <a:t>Start</a:t>
            </a:r>
            <a:endParaRPr lang="en-US" altLang="ko-KR" sz="1000" dirty="0">
              <a:latin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950" dirty="0" smtClean="0">
                <a:latin typeface="+mj-ea"/>
                <a:ea typeface="+mj-ea"/>
              </a:rPr>
              <a:t>   ◌ T4511</a:t>
            </a:r>
            <a:r>
              <a:rPr lang="ko-KR" altLang="en-US" sz="950" dirty="0" err="1" smtClean="0">
                <a:latin typeface="+mj-ea"/>
                <a:ea typeface="+mj-ea"/>
              </a:rPr>
              <a:t>유럽향</a:t>
            </a:r>
            <a:r>
              <a:rPr lang="en-US" altLang="ko-KR" sz="950" dirty="0" smtClean="0">
                <a:latin typeface="+mj-ea"/>
                <a:ea typeface="+mj-ea"/>
              </a:rPr>
              <a:t>/T5020</a:t>
            </a:r>
            <a:r>
              <a:rPr lang="ko-KR" altLang="en-US" sz="950" dirty="0" err="1" smtClean="0">
                <a:latin typeface="+mj-ea"/>
                <a:ea typeface="+mj-ea"/>
              </a:rPr>
              <a:t>유럽향</a:t>
            </a:r>
            <a:r>
              <a:rPr lang="ko-KR" altLang="en-US" sz="950" dirty="0" smtClean="0">
                <a:latin typeface="+mj-ea"/>
                <a:ea typeface="+mj-ea"/>
              </a:rPr>
              <a:t> </a:t>
            </a:r>
            <a:r>
              <a:rPr lang="en-US" altLang="ko-KR" sz="950" dirty="0" smtClean="0">
                <a:latin typeface="+mj-ea"/>
                <a:ea typeface="+mj-ea"/>
              </a:rPr>
              <a:t>One Shot Audit Pass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950" dirty="0">
                <a:latin typeface="+mj-ea"/>
                <a:ea typeface="+mj-ea"/>
              </a:rPr>
              <a:t> </a:t>
            </a:r>
            <a:r>
              <a:rPr lang="en-US" altLang="ko-KR" sz="950" dirty="0" smtClean="0">
                <a:latin typeface="+mj-ea"/>
                <a:ea typeface="+mj-ea"/>
              </a:rPr>
              <a:t>  </a:t>
            </a:r>
            <a:r>
              <a:rPr lang="en-US" altLang="ko-KR" sz="950" dirty="0" smtClean="0">
                <a:latin typeface="+mj-ea"/>
              </a:rPr>
              <a:t>◌ T2510</a:t>
            </a:r>
            <a:r>
              <a:rPr lang="ko-KR" altLang="en-US" sz="950" dirty="0" smtClean="0">
                <a:latin typeface="+mj-ea"/>
              </a:rPr>
              <a:t>미주향 </a:t>
            </a:r>
            <a:r>
              <a:rPr lang="en-US" altLang="ko-KR" sz="950" dirty="0" smtClean="0">
                <a:latin typeface="+mj-ea"/>
              </a:rPr>
              <a:t>IC </a:t>
            </a:r>
            <a:r>
              <a:rPr lang="ko-KR" altLang="en-US" sz="950" dirty="0" smtClean="0">
                <a:latin typeface="+mj-ea"/>
              </a:rPr>
              <a:t>문제 본사 협업 </a:t>
            </a:r>
            <a:r>
              <a:rPr lang="ko-KR" altLang="en-US" sz="950" dirty="0" err="1" smtClean="0">
                <a:latin typeface="+mj-ea"/>
              </a:rPr>
              <a:t>변경점</a:t>
            </a:r>
            <a:r>
              <a:rPr lang="ko-KR" altLang="en-US" sz="950" dirty="0" smtClean="0">
                <a:latin typeface="+mj-ea"/>
              </a:rPr>
              <a:t> 추진</a:t>
            </a:r>
            <a:endParaRPr lang="en-US" altLang="ko-KR" sz="950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300" dirty="0" smtClean="0">
              <a:latin typeface="+mj-ea"/>
              <a:ea typeface="+mj-ea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</a:rPr>
              <a:t>5</a:t>
            </a:r>
            <a:r>
              <a:rPr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. </a:t>
            </a:r>
            <a:r>
              <a:rPr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</a:rPr>
              <a:t>성인화 실적</a:t>
            </a:r>
            <a:endParaRPr lang="en-US" altLang="ko-KR" sz="1200" b="1" dirty="0" smtClean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000" dirty="0">
                <a:latin typeface="+mj-ea"/>
              </a:rPr>
              <a:t> </a:t>
            </a:r>
            <a:r>
              <a:rPr lang="en-US" altLang="ko-KR" sz="1000" dirty="0" smtClean="0">
                <a:latin typeface="+mj-ea"/>
              </a:rPr>
              <a:t>  ◌ Automation Mold Line </a:t>
            </a:r>
            <a:r>
              <a:rPr lang="ko-KR" altLang="en-US" sz="1000" dirty="0" smtClean="0">
                <a:latin typeface="+mj-ea"/>
              </a:rPr>
              <a:t>성인화 완성 </a:t>
            </a:r>
            <a:r>
              <a:rPr lang="en-US" altLang="ko-KR" sz="1000" dirty="0" smtClean="0">
                <a:latin typeface="+mj-ea"/>
              </a:rPr>
              <a:t>_  3</a:t>
            </a:r>
            <a:r>
              <a:rPr lang="ko-KR" altLang="en-US" sz="1000" dirty="0" smtClean="0">
                <a:latin typeface="+mj-ea"/>
              </a:rPr>
              <a:t>명 </a:t>
            </a:r>
            <a:r>
              <a:rPr lang="en-US" altLang="ko-KR" sz="1000" dirty="0" smtClean="0">
                <a:latin typeface="+mj-ea"/>
              </a:rPr>
              <a:t>/ 1 Line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000" dirty="0">
                <a:latin typeface="+mj-ea"/>
              </a:rPr>
              <a:t> </a:t>
            </a:r>
            <a:r>
              <a:rPr lang="en-US" altLang="ko-KR" sz="1000" dirty="0" smtClean="0">
                <a:latin typeface="+mj-ea"/>
              </a:rPr>
              <a:t>  ◌ FT2 200% </a:t>
            </a:r>
            <a:r>
              <a:rPr lang="ko-KR" altLang="en-US" sz="1000" dirty="0" smtClean="0">
                <a:latin typeface="+mj-ea"/>
              </a:rPr>
              <a:t>검사 </a:t>
            </a:r>
            <a:r>
              <a:rPr lang="en-US" altLang="ko-KR" sz="1000" dirty="0" smtClean="0">
                <a:latin typeface="+mj-ea"/>
              </a:rPr>
              <a:t>T2510 </a:t>
            </a:r>
            <a:r>
              <a:rPr lang="ko-KR" altLang="en-US" sz="1000" dirty="0" smtClean="0">
                <a:latin typeface="+mj-ea"/>
              </a:rPr>
              <a:t>반자동화 적용 성인화 </a:t>
            </a:r>
            <a:r>
              <a:rPr lang="en-US" altLang="ko-KR" sz="1000" dirty="0" smtClean="0">
                <a:latin typeface="+mj-ea"/>
              </a:rPr>
              <a:t>_ 8</a:t>
            </a:r>
            <a:r>
              <a:rPr lang="ko-KR" altLang="en-US" sz="1000" dirty="0" smtClean="0">
                <a:latin typeface="+mj-ea"/>
              </a:rPr>
              <a:t>명 </a:t>
            </a:r>
            <a:r>
              <a:rPr lang="en-US" altLang="ko-KR" sz="1000" dirty="0" smtClean="0">
                <a:latin typeface="+mj-ea"/>
              </a:rPr>
              <a:t>/ 2Line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5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+mj-ea"/>
              </a:rPr>
              <a:t> </a:t>
            </a:r>
            <a:endParaRPr lang="en-US" altLang="ko-KR" sz="500" b="1" dirty="0">
              <a:solidFill>
                <a:prstClr val="black"/>
              </a:solidFill>
              <a:latin typeface="맑은 고딕" panose="020B0503020000020004" pitchFamily="50" charset="-127"/>
              <a:ea typeface="+mj-ea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6889831"/>
              </p:ext>
            </p:extLst>
          </p:nvPr>
        </p:nvGraphicFramePr>
        <p:xfrm>
          <a:off x="531464" y="1375295"/>
          <a:ext cx="3911600" cy="609600"/>
        </p:xfrm>
        <a:graphic>
          <a:graphicData uri="http://schemas.openxmlformats.org/drawingml/2006/table">
            <a:tbl>
              <a:tblPr/>
              <a:tblGrid>
                <a:gridCol w="1304232"/>
                <a:gridCol w="792088"/>
                <a:gridCol w="936104"/>
                <a:gridCol w="879176"/>
              </a:tblGrid>
              <a:tr h="1283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말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과잉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233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-338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부진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-127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1,285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-465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797152"/>
            <a:ext cx="3744416" cy="4071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374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2930598"/>
            <a:ext cx="3867105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1200" b="1" smtClean="0">
                <a:solidFill>
                  <a:schemeClr val="bg1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▣ 기종 교체 개선 방향</a:t>
            </a:r>
            <a:endParaRPr lang="en-US" altLang="ko-KR" sz="1200" b="1" dirty="0">
              <a:solidFill>
                <a:schemeClr val="bg1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07504" y="1233939"/>
            <a:ext cx="8819273" cy="1378123"/>
            <a:chOff x="100435" y="906546"/>
            <a:chExt cx="8926777" cy="1378123"/>
          </a:xfrm>
        </p:grpSpPr>
        <p:grpSp>
          <p:nvGrpSpPr>
            <p:cNvPr id="6" name="그룹 5"/>
            <p:cNvGrpSpPr/>
            <p:nvPr/>
          </p:nvGrpSpPr>
          <p:grpSpPr>
            <a:xfrm>
              <a:off x="1187072" y="906961"/>
              <a:ext cx="7840140" cy="1377708"/>
              <a:chOff x="332084" y="938567"/>
              <a:chExt cx="8540276" cy="1746738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332084" y="2251241"/>
                <a:ext cx="8540276" cy="434064"/>
                <a:chOff x="269079" y="1124744"/>
                <a:chExt cx="8540276" cy="434064"/>
              </a:xfrm>
            </p:grpSpPr>
            <p:grpSp>
              <p:nvGrpSpPr>
                <p:cNvPr id="40" name="그룹 39"/>
                <p:cNvGrpSpPr/>
                <p:nvPr/>
              </p:nvGrpSpPr>
              <p:grpSpPr>
                <a:xfrm>
                  <a:off x="269079" y="1124744"/>
                  <a:ext cx="8540276" cy="434064"/>
                  <a:chOff x="251520" y="1268756"/>
                  <a:chExt cx="8540276" cy="434064"/>
                </a:xfrm>
              </p:grpSpPr>
              <p:pic>
                <p:nvPicPr>
                  <p:cNvPr id="46" name="Picture 1" descr="G:\프리미엄템플릿\트렌드컬러봄꽃_간지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251520" y="1268759"/>
                    <a:ext cx="1584176" cy="434061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18900000" scaled="1"/>
                  </a:gradFill>
                  <a:ln w="9525" algn="ctr">
                    <a:solidFill>
                      <a:schemeClr val="bg1">
                        <a:lumMod val="50000"/>
                      </a:schemeClr>
                    </a:solidFill>
                    <a:round/>
                    <a:headEnd/>
                    <a:tailEnd/>
                  </a:ln>
                  <a:effectLst/>
                  <a:scene3d>
                    <a:camera prst="orthographicFront"/>
                    <a:lightRig rig="threePt" dir="t"/>
                  </a:scene3d>
                  <a:sp3d prstMaterial="plastic">
                    <a:bevelT w="190500" h="63500"/>
                  </a:sp3d>
                </p:spPr>
              </p:pic>
              <p:pic>
                <p:nvPicPr>
                  <p:cNvPr id="47" name="Picture 1" descr="G:\프리미엄템플릿\트렌드컬러봄꽃_간지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7207620" y="1268756"/>
                    <a:ext cx="1584176" cy="434061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18900000" scaled="1"/>
                  </a:gradFill>
                  <a:ln w="9525" algn="ctr">
                    <a:solidFill>
                      <a:schemeClr val="bg1">
                        <a:lumMod val="50000"/>
                      </a:schemeClr>
                    </a:solidFill>
                    <a:round/>
                    <a:headEnd/>
                    <a:tailEnd/>
                  </a:ln>
                  <a:effectLst/>
                  <a:scene3d>
                    <a:camera prst="orthographicFront"/>
                    <a:lightRig rig="threePt" dir="t"/>
                  </a:scene3d>
                  <a:sp3d prstMaterial="plastic">
                    <a:bevelT w="190500" h="63500"/>
                  </a:sp3d>
                </p:spPr>
              </p:pic>
              <p:pic>
                <p:nvPicPr>
                  <p:cNvPr id="48" name="Picture 1" descr="G:\프리미엄템플릿\트렌드컬러봄꽃_간지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5468595" y="1268756"/>
                    <a:ext cx="1584176" cy="434061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18900000" scaled="1"/>
                  </a:gradFill>
                  <a:ln w="9525" algn="ctr">
                    <a:solidFill>
                      <a:schemeClr val="bg1">
                        <a:lumMod val="50000"/>
                      </a:schemeClr>
                    </a:solidFill>
                    <a:round/>
                    <a:headEnd/>
                    <a:tailEnd/>
                  </a:ln>
                  <a:effectLst/>
                  <a:scene3d>
                    <a:camera prst="orthographicFront"/>
                    <a:lightRig rig="threePt" dir="t"/>
                  </a:scene3d>
                  <a:sp3d prstMaterial="plastic">
                    <a:bevelT w="190500" h="63500"/>
                  </a:sp3d>
                </p:spPr>
              </p:pic>
              <p:pic>
                <p:nvPicPr>
                  <p:cNvPr id="49" name="Picture 1" descr="G:\프리미엄템플릿\트렌드컬러봄꽃_간지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3729570" y="1268757"/>
                    <a:ext cx="1584176" cy="434061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18900000" scaled="1"/>
                  </a:gradFill>
                  <a:ln w="9525" algn="ctr">
                    <a:solidFill>
                      <a:schemeClr val="bg1">
                        <a:lumMod val="50000"/>
                      </a:schemeClr>
                    </a:solidFill>
                    <a:round/>
                    <a:headEnd/>
                    <a:tailEnd/>
                  </a:ln>
                  <a:effectLst/>
                  <a:scene3d>
                    <a:camera prst="orthographicFront"/>
                    <a:lightRig rig="threePt" dir="t"/>
                  </a:scene3d>
                  <a:sp3d prstMaterial="plastic">
                    <a:bevelT w="190500" h="63500"/>
                  </a:sp3d>
                </p:spPr>
              </p:pic>
              <p:pic>
                <p:nvPicPr>
                  <p:cNvPr id="50" name="Picture 1" descr="G:\프리미엄템플릿\트렌드컬러봄꽃_간지.png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1990545" y="1268758"/>
                    <a:ext cx="1584176" cy="434061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chemeClr val="bg1"/>
                      </a:gs>
                      <a:gs pos="100000">
                        <a:schemeClr val="bg1">
                          <a:alpha val="50000"/>
                        </a:schemeClr>
                      </a:gs>
                    </a:gsLst>
                    <a:lin ang="18900000" scaled="1"/>
                  </a:gradFill>
                  <a:ln w="9525" algn="ctr">
                    <a:solidFill>
                      <a:schemeClr val="bg1">
                        <a:lumMod val="50000"/>
                      </a:schemeClr>
                    </a:solidFill>
                    <a:round/>
                    <a:headEnd/>
                    <a:tailEnd/>
                  </a:ln>
                  <a:effectLst/>
                  <a:scene3d>
                    <a:camera prst="orthographicFront"/>
                    <a:lightRig rig="threePt" dir="t"/>
                  </a:scene3d>
                  <a:sp3d prstMaterial="plastic">
                    <a:bevelT w="190500" h="63500"/>
                  </a:sp3d>
                </p:spPr>
              </p:pic>
            </p:grpSp>
            <p:sp>
              <p:nvSpPr>
                <p:cNvPr id="41" name="TextBox 40"/>
                <p:cNvSpPr txBox="1"/>
                <p:nvPr/>
              </p:nvSpPr>
              <p:spPr>
                <a:xfrm>
                  <a:off x="450475" y="1203274"/>
                  <a:ext cx="1177257" cy="331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+mn-ea"/>
                    </a:rPr>
                    <a:t>기종교체 개선</a:t>
                  </a:r>
                  <a:endParaRPr lang="ko-KR" altLang="en-US" sz="1100" b="1" dirty="0">
                    <a:latin typeface="+mn-ea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2302544" y="1203273"/>
                  <a:ext cx="1023596" cy="331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+mn-ea"/>
                    </a:rPr>
                    <a:t>공정 동기화</a:t>
                  </a:r>
                  <a:endParaRPr lang="ko-KR" altLang="en-US" sz="1100" b="1" dirty="0">
                    <a:latin typeface="+mn-ea"/>
                  </a:endParaRPr>
                </a:p>
              </p:txBody>
            </p:sp>
            <p:sp>
              <p:nvSpPr>
                <p:cNvPr id="43" name="TextBox 42"/>
                <p:cNvSpPr txBox="1"/>
                <p:nvPr/>
              </p:nvSpPr>
              <p:spPr>
                <a:xfrm>
                  <a:off x="3903203" y="1203273"/>
                  <a:ext cx="1339649" cy="331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100" b="1" dirty="0" smtClean="0">
                      <a:latin typeface="+mn-ea"/>
                    </a:rPr>
                    <a:t>AOI </a:t>
                  </a:r>
                  <a:r>
                    <a:rPr lang="ko-KR" altLang="en-US" sz="1100" b="1" dirty="0" err="1" smtClean="0">
                      <a:latin typeface="+mn-ea"/>
                    </a:rPr>
                    <a:t>직행율</a:t>
                  </a:r>
                  <a:r>
                    <a:rPr lang="ko-KR" altLang="en-US" sz="1100" b="1" dirty="0" smtClean="0">
                      <a:latin typeface="+mn-ea"/>
                    </a:rPr>
                    <a:t> 향상</a:t>
                  </a:r>
                  <a:endParaRPr lang="ko-KR" altLang="en-US" sz="1100" b="1" dirty="0">
                    <a:latin typeface="+mn-ea"/>
                  </a:endParaRPr>
                </a:p>
              </p:txBody>
            </p:sp>
            <p:sp>
              <p:nvSpPr>
                <p:cNvPr id="44" name="TextBox 43"/>
                <p:cNvSpPr txBox="1"/>
                <p:nvPr/>
              </p:nvSpPr>
              <p:spPr>
                <a:xfrm>
                  <a:off x="5696993" y="1203271"/>
                  <a:ext cx="1177257" cy="331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 smtClean="0">
                      <a:latin typeface="+mn-ea"/>
                    </a:rPr>
                    <a:t>품질 공정개선</a:t>
                  </a:r>
                  <a:endParaRPr lang="ko-KR" altLang="en-US" sz="1100" b="1" dirty="0">
                    <a:latin typeface="+mn-ea"/>
                  </a:endParaRPr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7367040" y="1203271"/>
                  <a:ext cx="1302980" cy="33168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100" b="1" dirty="0" smtClean="0">
                      <a:latin typeface="+mn-ea"/>
                    </a:rPr>
                    <a:t>파손</a:t>
                  </a:r>
                  <a:r>
                    <a:rPr lang="en-US" altLang="ko-KR" sz="1100" b="1" dirty="0" smtClean="0">
                      <a:latin typeface="+mn-ea"/>
                    </a:rPr>
                    <a:t>&amp;</a:t>
                  </a:r>
                  <a:r>
                    <a:rPr lang="ko-KR" altLang="en-US" sz="1100" b="1" dirty="0" smtClean="0">
                      <a:latin typeface="+mn-ea"/>
                    </a:rPr>
                    <a:t>폐기 유실</a:t>
                  </a:r>
                  <a:endParaRPr lang="ko-KR" altLang="en-US" sz="1100" b="1" dirty="0">
                    <a:latin typeface="+mn-ea"/>
                  </a:endParaRPr>
                </a:p>
              </p:txBody>
            </p:sp>
          </p:grpSp>
          <p:pic>
            <p:nvPicPr>
              <p:cNvPr id="24" name="Picture 1" descr="G:\프리미엄템플릿\트렌드컬러봄꽃_간지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209962" y="1562443"/>
                <a:ext cx="1584176" cy="434061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alpha val="50000"/>
                    </a:schemeClr>
                  </a:gs>
                </a:gsLst>
                <a:lin ang="18900000" scaled="1"/>
              </a:gradFill>
              <a:ln w="952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glow rad="127000">
                  <a:schemeClr val="bg2">
                    <a:lumMod val="90000"/>
                    <a:alpha val="50000"/>
                  </a:schemeClr>
                </a:glow>
              </a:effectLst>
              <a:scene3d>
                <a:camera prst="orthographicFront"/>
                <a:lightRig rig="threePt" dir="t"/>
              </a:scene3d>
              <a:sp3d prstMaterial="plastic">
                <a:bevelT w="190500" h="63500"/>
              </a:sp3d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1254758" y="1644081"/>
                <a:ext cx="1573633" cy="331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 err="1" smtClean="0">
                    <a:latin typeface="+mn-ea"/>
                  </a:rPr>
                  <a:t>가동율</a:t>
                </a:r>
                <a:r>
                  <a:rPr lang="ko-KR" altLang="en-US" sz="1100" b="1" dirty="0" smtClean="0">
                    <a:latin typeface="+mn-ea"/>
                  </a:rPr>
                  <a:t> </a:t>
                </a:r>
                <a:r>
                  <a:rPr lang="en-US" altLang="ko-KR" sz="1100" b="1" dirty="0" smtClean="0">
                    <a:latin typeface="+mn-ea"/>
                  </a:rPr>
                  <a:t>/ WO</a:t>
                </a:r>
                <a:r>
                  <a:rPr lang="ko-KR" altLang="en-US" sz="1100" b="1" dirty="0" err="1" smtClean="0">
                    <a:latin typeface="+mn-ea"/>
                  </a:rPr>
                  <a:t>마감율</a:t>
                </a:r>
                <a:endParaRPr lang="ko-KR" altLang="en-US" sz="1100" b="1" dirty="0">
                  <a:latin typeface="+mn-ea"/>
                </a:endParaRPr>
              </a:p>
            </p:txBody>
          </p:sp>
          <p:pic>
            <p:nvPicPr>
              <p:cNvPr id="26" name="Picture 1" descr="G:\프리미엄템플릿\트렌드컬러봄꽃_간지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07782" y="1558613"/>
                <a:ext cx="1584176" cy="434061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alpha val="50000"/>
                    </a:schemeClr>
                  </a:gs>
                </a:gsLst>
                <a:lin ang="18900000" scaled="1"/>
              </a:gradFill>
              <a:ln w="952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glow rad="127000">
                  <a:schemeClr val="bg2">
                    <a:lumMod val="90000"/>
                    <a:alpha val="50000"/>
                  </a:schemeClr>
                </a:glow>
              </a:effectLst>
              <a:scene3d>
                <a:camera prst="orthographicFront"/>
                <a:lightRig rig="threePt" dir="t"/>
              </a:scene3d>
              <a:sp3d prstMaterial="plastic">
                <a:bevelT w="190500" h="63500"/>
              </a:sp3d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080489" y="1637143"/>
                <a:ext cx="1023596" cy="331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 smtClean="0">
                    <a:latin typeface="+mn-ea"/>
                  </a:rPr>
                  <a:t>공정 성인화</a:t>
                </a:r>
                <a:endParaRPr lang="ko-KR" altLang="en-US" sz="1100" b="1" dirty="0">
                  <a:latin typeface="+mn-ea"/>
                </a:endParaRPr>
              </a:p>
            </p:txBody>
          </p:sp>
          <p:pic>
            <p:nvPicPr>
              <p:cNvPr id="28" name="Picture 1" descr="G:\프리미엄템플릿\트렌드컬러봄꽃_간지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6397364" y="1558613"/>
                <a:ext cx="1584176" cy="434061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alpha val="50000"/>
                    </a:schemeClr>
                  </a:gs>
                </a:gsLst>
                <a:lin ang="18900000" scaled="1"/>
              </a:gradFill>
              <a:ln w="952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glow rad="127000">
                  <a:schemeClr val="bg2">
                    <a:lumMod val="90000"/>
                    <a:alpha val="50000"/>
                  </a:schemeClr>
                </a:glow>
              </a:effectLst>
              <a:scene3d>
                <a:camera prst="orthographicFront"/>
                <a:lightRig rig="threePt" dir="t"/>
              </a:scene3d>
              <a:sp3d prstMaterial="plastic">
                <a:bevelT w="190500" h="63500"/>
              </a:sp3d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6542487" y="1637142"/>
                <a:ext cx="1241865" cy="331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 err="1" smtClean="0">
                    <a:latin typeface="+mn-ea"/>
                  </a:rPr>
                  <a:t>재공품</a:t>
                </a:r>
                <a:r>
                  <a:rPr lang="ko-KR" altLang="en-US" sz="1100" b="1" dirty="0" smtClean="0">
                    <a:latin typeface="+mn-ea"/>
                  </a:rPr>
                  <a:t> </a:t>
                </a:r>
                <a:r>
                  <a:rPr lang="en-US" altLang="ko-KR" sz="1100" b="1" dirty="0" smtClean="0">
                    <a:latin typeface="+mn-ea"/>
                  </a:rPr>
                  <a:t>LOSS</a:t>
                </a:r>
                <a:r>
                  <a:rPr lang="ko-KR" altLang="en-US" sz="1100" b="1" dirty="0" smtClean="0">
                    <a:latin typeface="+mn-ea"/>
                  </a:rPr>
                  <a:t>율</a:t>
                </a:r>
                <a:endParaRPr lang="ko-KR" altLang="en-US" sz="1100" b="1" dirty="0">
                  <a:latin typeface="+mn-ea"/>
                </a:endParaRPr>
              </a:p>
            </p:txBody>
          </p:sp>
          <p:pic>
            <p:nvPicPr>
              <p:cNvPr id="30" name="Picture 1" descr="G:\프리미엄템플릿\트렌드컬러봄꽃_간지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879791" y="938567"/>
                <a:ext cx="1440160" cy="394600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chemeClr val="bg1">
                      <a:alpha val="50000"/>
                    </a:schemeClr>
                  </a:gs>
                </a:gsLst>
                <a:lin ang="18900000" scaled="1"/>
              </a:gradFill>
              <a:ln w="9525" algn="ctr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  <a:effectLst>
                <a:glow rad="127000">
                  <a:schemeClr val="accent3">
                    <a:lumMod val="20000"/>
                    <a:lumOff val="80000"/>
                    <a:alpha val="60000"/>
                  </a:schemeClr>
                </a:glow>
              </a:effectLst>
              <a:scene3d>
                <a:camera prst="orthographicFront"/>
                <a:lightRig rig="threePt" dir="t"/>
              </a:scene3d>
              <a:sp3d prstMaterial="plastic">
                <a:bevelT w="190500" h="63500"/>
              </a:sp3d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4203526" y="974554"/>
                <a:ext cx="770403" cy="33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 b="1" dirty="0" smtClean="0">
                    <a:latin typeface="+mn-ea"/>
                  </a:rPr>
                  <a:t>가 공 비</a:t>
                </a:r>
                <a:endParaRPr lang="ko-KR" altLang="en-US" sz="1100" b="1" dirty="0">
                  <a:latin typeface="+mn-ea"/>
                </a:endParaRPr>
              </a:p>
            </p:txBody>
          </p:sp>
          <p:cxnSp>
            <p:nvCxnSpPr>
              <p:cNvPr id="32" name="꺾인 연결선 31"/>
              <p:cNvCxnSpPr>
                <a:stCxn id="46" idx="0"/>
                <a:endCxn id="24" idx="2"/>
              </p:cNvCxnSpPr>
              <p:nvPr/>
            </p:nvCxnSpPr>
            <p:spPr>
              <a:xfrm rot="5400000" flipH="1" flipV="1">
                <a:off x="1435741" y="1684935"/>
                <a:ext cx="254740" cy="877878"/>
              </a:xfrm>
              <a:prstGeom prst="bentConnector3">
                <a:avLst/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꺾인 연결선 32"/>
              <p:cNvCxnSpPr>
                <a:stCxn id="50" idx="0"/>
                <a:endCxn id="24" idx="2"/>
              </p:cNvCxnSpPr>
              <p:nvPr/>
            </p:nvCxnSpPr>
            <p:spPr>
              <a:xfrm rot="16200000" flipV="1">
                <a:off x="2305255" y="1693300"/>
                <a:ext cx="254739" cy="86114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꺾인 연결선 33"/>
              <p:cNvCxnSpPr>
                <a:stCxn id="24" idx="0"/>
                <a:endCxn id="30" idx="2"/>
              </p:cNvCxnSpPr>
              <p:nvPr/>
            </p:nvCxnSpPr>
            <p:spPr>
              <a:xfrm rot="5400000" flipH="1" flipV="1">
                <a:off x="3186323" y="148896"/>
                <a:ext cx="229276" cy="259782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꺾인 연결선 34"/>
              <p:cNvCxnSpPr>
                <a:stCxn id="26" idx="0"/>
                <a:endCxn id="30" idx="2"/>
              </p:cNvCxnSpPr>
              <p:nvPr/>
            </p:nvCxnSpPr>
            <p:spPr>
              <a:xfrm rot="5400000" flipH="1" flipV="1">
                <a:off x="4487147" y="1445890"/>
                <a:ext cx="225445" cy="1"/>
              </a:xfrm>
              <a:prstGeom prst="bent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꺾인 연결선 35"/>
              <p:cNvCxnSpPr>
                <a:stCxn id="49" idx="0"/>
                <a:endCxn id="26" idx="2"/>
              </p:cNvCxnSpPr>
              <p:nvPr/>
            </p:nvCxnSpPr>
            <p:spPr>
              <a:xfrm rot="16200000" flipV="1">
                <a:off x="4471762" y="2120782"/>
                <a:ext cx="258568" cy="235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꺾인 연결선 36"/>
              <p:cNvCxnSpPr>
                <a:stCxn id="48" idx="0"/>
                <a:endCxn id="28" idx="2"/>
              </p:cNvCxnSpPr>
              <p:nvPr/>
            </p:nvCxnSpPr>
            <p:spPr>
              <a:xfrm rot="5400000" flipH="1" flipV="1">
                <a:off x="6636066" y="1697856"/>
                <a:ext cx="258567" cy="848205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꺾인 연결선 37"/>
              <p:cNvCxnSpPr>
                <a:stCxn id="47" idx="0"/>
                <a:endCxn id="28" idx="2"/>
              </p:cNvCxnSpPr>
              <p:nvPr/>
            </p:nvCxnSpPr>
            <p:spPr>
              <a:xfrm rot="16200000" flipV="1">
                <a:off x="7505579" y="1676548"/>
                <a:ext cx="258567" cy="89082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꺾인 연결선 38"/>
              <p:cNvCxnSpPr>
                <a:stCxn id="28" idx="0"/>
                <a:endCxn id="30" idx="2"/>
              </p:cNvCxnSpPr>
              <p:nvPr/>
            </p:nvCxnSpPr>
            <p:spPr>
              <a:xfrm rot="16200000" flipV="1">
                <a:off x="5781939" y="151100"/>
                <a:ext cx="225445" cy="2589580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/>
            <p:cNvGrpSpPr/>
            <p:nvPr/>
          </p:nvGrpSpPr>
          <p:grpSpPr>
            <a:xfrm>
              <a:off x="229823" y="1958902"/>
              <a:ext cx="1273486" cy="321590"/>
              <a:chOff x="227846" y="1953568"/>
              <a:chExt cx="1273486" cy="321590"/>
            </a:xfrm>
          </p:grpSpPr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7846" y="1953568"/>
                <a:ext cx="392839" cy="296676"/>
              </a:xfrm>
              <a:prstGeom prst="rect">
                <a:avLst/>
              </a:prstGeom>
            </p:spPr>
          </p:pic>
          <p:grpSp>
            <p:nvGrpSpPr>
              <p:cNvPr id="20" name="그룹 19">
                <a:extLst>
                  <a:ext uri="{FF2B5EF4-FFF2-40B4-BE49-F238E27FC236}">
                    <a16:creationId xmlns="" xmlns:a16="http://schemas.microsoft.com/office/drawing/2014/main" id="{48B7EA3B-D3D0-4092-AF3C-113BFF80D9BE}"/>
                  </a:ext>
                </a:extLst>
              </p:cNvPr>
              <p:cNvGrpSpPr/>
              <p:nvPr/>
            </p:nvGrpSpPr>
            <p:grpSpPr>
              <a:xfrm>
                <a:off x="281390" y="1956470"/>
                <a:ext cx="1219942" cy="318688"/>
                <a:chOff x="1054686" y="2293298"/>
                <a:chExt cx="1219942" cy="318688"/>
              </a:xfrm>
            </p:grpSpPr>
            <p:sp>
              <p:nvSpPr>
                <p:cNvPr id="21" name="직사각형 22">
                  <a:extLst>
                    <a:ext uri="{FF2B5EF4-FFF2-40B4-BE49-F238E27FC236}">
                      <a16:creationId xmlns="" xmlns:a16="http://schemas.microsoft.com/office/drawing/2014/main" id="{E2CD4DBA-DF6F-414D-90C2-BE5BD50EC1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5301" y="2301439"/>
                  <a:ext cx="909327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atinLnBrk="0">
                    <a:defRPr/>
                  </a:pPr>
                  <a:r>
                    <a:rPr lang="ko-KR" altLang="en-US" sz="1400" b="1" dirty="0" smtClean="0">
                      <a:solidFill>
                        <a:srgbClr val="798CA3"/>
                      </a:solidFill>
                      <a:latin typeface="Calibri" panose="020F0502020204030204" pitchFamily="34" charset="0"/>
                    </a:rPr>
                    <a:t>과제</a:t>
                  </a:r>
                  <a:endParaRPr lang="en-US" altLang="ko-KR" sz="1400" b="1" dirty="0">
                    <a:solidFill>
                      <a:srgbClr val="798CA3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22" name="AutoShape 3">
                  <a:extLst>
                    <a:ext uri="{FF2B5EF4-FFF2-40B4-BE49-F238E27FC236}">
                      <a16:creationId xmlns="" xmlns:a16="http://schemas.microsoft.com/office/drawing/2014/main" id="{D1C983B4-ABB3-47AD-BC3A-78E70D1AE58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054686" y="2293298"/>
                  <a:ext cx="221454" cy="318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srgbClr val="404040"/>
                    </a:solidFill>
                    <a:latin typeface="Calibri"/>
                  </a:endParaRPr>
                </a:p>
              </p:txBody>
            </p:sp>
          </p:grpSp>
        </p:grpSp>
        <p:grpSp>
          <p:nvGrpSpPr>
            <p:cNvPr id="8" name="그룹 7"/>
            <p:cNvGrpSpPr/>
            <p:nvPr/>
          </p:nvGrpSpPr>
          <p:grpSpPr>
            <a:xfrm>
              <a:off x="100435" y="906546"/>
              <a:ext cx="1417849" cy="381462"/>
              <a:chOff x="108695" y="922445"/>
              <a:chExt cx="1417849" cy="381462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="" xmlns:a16="http://schemas.microsoft.com/office/drawing/2014/main" id="{48B7EA3B-D3D0-4092-AF3C-113BFF80D9BE}"/>
                  </a:ext>
                </a:extLst>
              </p:cNvPr>
              <p:cNvGrpSpPr/>
              <p:nvPr/>
            </p:nvGrpSpPr>
            <p:grpSpPr>
              <a:xfrm>
                <a:off x="306602" y="978247"/>
                <a:ext cx="1219942" cy="318688"/>
                <a:chOff x="1054686" y="2293298"/>
                <a:chExt cx="1219942" cy="318688"/>
              </a:xfrm>
            </p:grpSpPr>
            <p:sp>
              <p:nvSpPr>
                <p:cNvPr id="17" name="직사각형 22">
                  <a:extLst>
                    <a:ext uri="{FF2B5EF4-FFF2-40B4-BE49-F238E27FC236}">
                      <a16:creationId xmlns="" xmlns:a16="http://schemas.microsoft.com/office/drawing/2014/main" id="{E2CD4DBA-DF6F-414D-90C2-BE5BD50EC1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5301" y="2301439"/>
                  <a:ext cx="909327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atinLnBrk="0">
                    <a:defRPr/>
                  </a:pPr>
                  <a:r>
                    <a:rPr lang="ko-KR" altLang="en-US" sz="1400" b="1" dirty="0" smtClean="0">
                      <a:solidFill>
                        <a:srgbClr val="798CA3"/>
                      </a:solidFill>
                      <a:latin typeface="Calibri" panose="020F0502020204030204" pitchFamily="34" charset="0"/>
                    </a:rPr>
                    <a:t>효과</a:t>
                  </a:r>
                  <a:endParaRPr lang="en-US" altLang="ko-KR" sz="1400" b="1" dirty="0">
                    <a:solidFill>
                      <a:srgbClr val="798CA3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8" name="AutoShape 3">
                  <a:extLst>
                    <a:ext uri="{FF2B5EF4-FFF2-40B4-BE49-F238E27FC236}">
                      <a16:creationId xmlns="" xmlns:a16="http://schemas.microsoft.com/office/drawing/2014/main" id="{D1C983B4-ABB3-47AD-BC3A-78E70D1AE58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054686" y="2293298"/>
                  <a:ext cx="221454" cy="318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srgbClr val="404040"/>
                    </a:solidFill>
                    <a:latin typeface="Calibri"/>
                  </a:endParaRPr>
                </a:p>
              </p:txBody>
            </p:sp>
          </p:grpSp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95" y="922445"/>
                <a:ext cx="597207" cy="381462"/>
              </a:xfrm>
              <a:prstGeom prst="rect">
                <a:avLst/>
              </a:prstGeom>
            </p:spPr>
          </p:pic>
        </p:grpSp>
        <p:grpSp>
          <p:nvGrpSpPr>
            <p:cNvPr id="9" name="그룹 8"/>
            <p:cNvGrpSpPr/>
            <p:nvPr/>
          </p:nvGrpSpPr>
          <p:grpSpPr>
            <a:xfrm>
              <a:off x="108420" y="1336023"/>
              <a:ext cx="1394889" cy="429299"/>
              <a:chOff x="124897" y="1432043"/>
              <a:chExt cx="1394889" cy="429299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97" y="1432043"/>
                <a:ext cx="497930" cy="414626"/>
              </a:xfrm>
              <a:prstGeom prst="rect">
                <a:avLst/>
              </a:prstGeom>
            </p:spPr>
          </p:pic>
          <p:grpSp>
            <p:nvGrpSpPr>
              <p:cNvPr id="12" name="그룹 11">
                <a:extLst>
                  <a:ext uri="{FF2B5EF4-FFF2-40B4-BE49-F238E27FC236}">
                    <a16:creationId xmlns="" xmlns:a16="http://schemas.microsoft.com/office/drawing/2014/main" id="{48B7EA3B-D3D0-4092-AF3C-113BFF80D9BE}"/>
                  </a:ext>
                </a:extLst>
              </p:cNvPr>
              <p:cNvGrpSpPr/>
              <p:nvPr/>
            </p:nvGrpSpPr>
            <p:grpSpPr>
              <a:xfrm>
                <a:off x="299844" y="1542654"/>
                <a:ext cx="1219942" cy="318688"/>
                <a:chOff x="1054686" y="2293298"/>
                <a:chExt cx="1219942" cy="318688"/>
              </a:xfrm>
            </p:grpSpPr>
            <p:sp>
              <p:nvSpPr>
                <p:cNvPr id="13" name="직사각형 22">
                  <a:extLst>
                    <a:ext uri="{FF2B5EF4-FFF2-40B4-BE49-F238E27FC236}">
                      <a16:creationId xmlns="" xmlns:a16="http://schemas.microsoft.com/office/drawing/2014/main" id="{E2CD4DBA-DF6F-414D-90C2-BE5BD50EC1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65301" y="2301439"/>
                  <a:ext cx="909327" cy="307777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latinLnBrk="0">
                    <a:defRPr/>
                  </a:pPr>
                  <a:r>
                    <a:rPr lang="ko-KR" altLang="en-US" sz="1400" b="1" dirty="0" smtClean="0">
                      <a:solidFill>
                        <a:srgbClr val="798CA3"/>
                      </a:solidFill>
                      <a:latin typeface="Calibri" panose="020F0502020204030204" pitchFamily="34" charset="0"/>
                    </a:rPr>
                    <a:t>실적</a:t>
                  </a:r>
                  <a:endParaRPr lang="en-US" altLang="ko-KR" sz="1400" b="1" dirty="0">
                    <a:solidFill>
                      <a:srgbClr val="798CA3"/>
                    </a:solidFill>
                    <a:latin typeface="Calibri" panose="020F0502020204030204" pitchFamily="34" charset="0"/>
                  </a:endParaRPr>
                </a:p>
              </p:txBody>
            </p:sp>
            <p:sp>
              <p:nvSpPr>
                <p:cNvPr id="14" name="AutoShape 3">
                  <a:extLst>
                    <a:ext uri="{FF2B5EF4-FFF2-40B4-BE49-F238E27FC236}">
                      <a16:creationId xmlns="" xmlns:a16="http://schemas.microsoft.com/office/drawing/2014/main" id="{D1C983B4-ABB3-47AD-BC3A-78E70D1AE586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1054686" y="2293298"/>
                  <a:ext cx="221454" cy="3186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>
                    <a:solidFill>
                      <a:srgbClr val="404040"/>
                    </a:solidFill>
                    <a:latin typeface="Calibri"/>
                  </a:endParaRPr>
                </a:p>
              </p:txBody>
            </p:sp>
          </p:grpSp>
        </p:grpSp>
      </p:grpSp>
      <p:sp>
        <p:nvSpPr>
          <p:cNvPr id="54" name="AutoShape 9" descr="5%"/>
          <p:cNvSpPr>
            <a:spLocks noChangeArrowheads="1"/>
          </p:cNvSpPr>
          <p:nvPr/>
        </p:nvSpPr>
        <p:spPr bwMode="auto">
          <a:xfrm>
            <a:off x="272964" y="3068960"/>
            <a:ext cx="2714859" cy="2088232"/>
          </a:xfrm>
          <a:prstGeom prst="roundRect">
            <a:avLst>
              <a:gd name="adj" fmla="val 8264"/>
            </a:avLst>
          </a:prstGeom>
          <a:solidFill>
            <a:schemeClr val="bg1">
              <a:alpha val="60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▣ 기종유실 및 공정 동기화 개선  </a:t>
            </a:r>
            <a:endParaRPr lang="en-US" altLang="ko-KR" sz="1000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유실원인 및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</a:t>
            </a:r>
            <a:r>
              <a:rPr lang="ko-KR" altLang="en-US" sz="1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마감율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연계 개선활동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기종교체 </a:t>
            </a:r>
            <a:r>
              <a:rPr lang="ko-KR" altLang="en-US" sz="1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외준비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강화 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조정유실 주요 발생의 개선 활동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공정동기화 </a:t>
            </a:r>
            <a:r>
              <a:rPr lang="ko-KR" altLang="en-US" sz="1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마감율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달성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100%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운영목표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55" name="AutoShape 9" descr="5%"/>
          <p:cNvSpPr>
            <a:spLocks noChangeArrowheads="1"/>
          </p:cNvSpPr>
          <p:nvPr/>
        </p:nvSpPr>
        <p:spPr bwMode="auto">
          <a:xfrm>
            <a:off x="3239852" y="3068960"/>
            <a:ext cx="2714859" cy="2088232"/>
          </a:xfrm>
          <a:prstGeom prst="roundRect">
            <a:avLst>
              <a:gd name="adj" fmla="val 8264"/>
            </a:avLst>
          </a:prstGeom>
          <a:solidFill>
            <a:schemeClr val="bg1">
              <a:alpha val="60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▣ </a:t>
            </a:r>
            <a:r>
              <a:rPr lang="en-US" altLang="ko-KR" sz="1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AOI </a:t>
            </a:r>
            <a:r>
              <a:rPr lang="ko-KR" altLang="en-US" sz="1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공정 개선 성인화 </a:t>
            </a:r>
            <a:r>
              <a:rPr lang="en-US" altLang="ko-KR" sz="1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 </a:t>
            </a:r>
            <a:r>
              <a:rPr lang="ko-KR" altLang="en-US" sz="1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월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AOI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모니터링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적용 </a:t>
            </a:r>
            <a:r>
              <a:rPr lang="ko-KR" altLang="en-US" sz="1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完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가성불량 개선 활동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92%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Rework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원격 공정 설치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(6~7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월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)</a:t>
            </a: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공정 성인화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5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개선 적용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(8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월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)</a:t>
            </a: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</p:txBody>
      </p:sp>
      <p:sp>
        <p:nvSpPr>
          <p:cNvPr id="56" name="AutoShape 9" descr="5%"/>
          <p:cNvSpPr>
            <a:spLocks noChangeArrowheads="1"/>
          </p:cNvSpPr>
          <p:nvPr/>
        </p:nvSpPr>
        <p:spPr bwMode="auto">
          <a:xfrm>
            <a:off x="6211918" y="3068960"/>
            <a:ext cx="2714859" cy="2088232"/>
          </a:xfrm>
          <a:prstGeom prst="roundRect">
            <a:avLst>
              <a:gd name="adj" fmla="val 8264"/>
            </a:avLst>
          </a:prstGeom>
          <a:solidFill>
            <a:schemeClr val="bg1">
              <a:alpha val="60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effectLst/>
          <a:scene3d>
            <a:camera prst="orthographicFront"/>
            <a:lightRig rig="threePt" dir="t"/>
          </a:scene3d>
          <a:sp3d prstMaterial="plastic">
            <a:bevelT w="190500" h="63500"/>
          </a:sp3d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▣ 공정 </a:t>
            </a:r>
            <a:r>
              <a:rPr lang="en-US" altLang="ko-KR" sz="1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LOSS</a:t>
            </a:r>
            <a:r>
              <a:rPr lang="ko-KR" altLang="en-US" sz="1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율 도전목표 </a:t>
            </a:r>
            <a:r>
              <a:rPr lang="en-US" altLang="ko-KR" sz="1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0.09%</a:t>
            </a:r>
            <a:r>
              <a:rPr lang="ko-KR" altLang="en-US" sz="1000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</a:t>
            </a:r>
            <a:endParaRPr lang="en-US" altLang="ko-KR" sz="1000" b="1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171450" indent="-17145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상반기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0.1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목표 달성 하반기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11%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개선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REPAIR 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발생 부품 유실 개선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공정별</a:t>
            </a: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 폐기 발생인자 개선활동</a:t>
            </a: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marL="22860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ko-KR" altLang="en-US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낙하부품 </a:t>
            </a:r>
            <a:r>
              <a:rPr lang="en-US" altLang="ko-KR" sz="1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– FEEDER </a:t>
            </a:r>
            <a:r>
              <a:rPr lang="ko-KR" altLang="en-US" sz="10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맑은 고딕" panose="020B0503020000020004" pitchFamily="50" charset="-127"/>
              </a:rPr>
              <a:t>연계</a:t>
            </a:r>
            <a:endParaRPr lang="en-US" altLang="ko-KR" sz="100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  <a:p>
            <a:pPr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endParaRPr lang="en-US" altLang="ko-KR" sz="10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맑은 고딕" panose="020B0503020000020004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324748" y="2812231"/>
            <a:ext cx="1870988" cy="307777"/>
            <a:chOff x="350307" y="2923945"/>
            <a:chExt cx="2378482" cy="307777"/>
          </a:xfrm>
        </p:grpSpPr>
        <p:sp>
          <p:nvSpPr>
            <p:cNvPr id="58" name="Rectangle 7"/>
            <p:cNvSpPr>
              <a:spLocks noChangeArrowheads="1"/>
            </p:cNvSpPr>
            <p:nvPr/>
          </p:nvSpPr>
          <p:spPr bwMode="auto">
            <a:xfrm>
              <a:off x="353894" y="2941896"/>
              <a:ext cx="2374895" cy="28128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500" dirty="0" smtClean="0">
                <a:solidFill>
                  <a:prstClr val="white"/>
                </a:solidFill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59" name="Text Box 14"/>
            <p:cNvSpPr txBox="1">
              <a:spLocks noChangeArrowheads="1"/>
            </p:cNvSpPr>
            <p:nvPr/>
          </p:nvSpPr>
          <p:spPr bwMode="auto">
            <a:xfrm>
              <a:off x="350307" y="2923945"/>
              <a:ext cx="206299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맑은 고딕" pitchFamily="50" charset="-127"/>
                </a:rPr>
                <a:t>가동율</a:t>
              </a:r>
              <a:r>
                <a:rPr kumimoji="1"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맑은 고딕" pitchFamily="50" charset="-127"/>
                </a:rPr>
                <a:t> </a:t>
              </a:r>
              <a:r>
                <a:rPr kumimoji="1"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맑은 고딕" pitchFamily="50" charset="-127"/>
                </a:rPr>
                <a:t>&amp; </a:t>
              </a:r>
              <a:r>
                <a:rPr kumimoji="1" lang="ko-KR" alt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맑은 고딕" pitchFamily="50" charset="-127"/>
                </a:rPr>
                <a:t>마감율</a:t>
              </a:r>
              <a:r>
                <a:rPr kumimoji="1"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맑은 고딕" pitchFamily="50" charset="-127"/>
                </a:rPr>
                <a:t> </a:t>
              </a:r>
              <a:endParaRPr kumimoji="1" lang="ko-KR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3397192" y="2812231"/>
            <a:ext cx="1870988" cy="307777"/>
            <a:chOff x="350307" y="2923945"/>
            <a:chExt cx="2378482" cy="307777"/>
          </a:xfrm>
        </p:grpSpPr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>
              <a:off x="353894" y="2941896"/>
              <a:ext cx="2374895" cy="28128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500" dirty="0" smtClean="0">
                <a:solidFill>
                  <a:prstClr val="white"/>
                </a:solidFill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62" name="Text Box 14"/>
            <p:cNvSpPr txBox="1">
              <a:spLocks noChangeArrowheads="1"/>
            </p:cNvSpPr>
            <p:nvPr/>
          </p:nvSpPr>
          <p:spPr bwMode="auto">
            <a:xfrm>
              <a:off x="350307" y="2923945"/>
              <a:ext cx="206299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맑은 고딕" pitchFamily="50" charset="-127"/>
                </a:rPr>
                <a:t>공정 성인화 </a:t>
              </a:r>
              <a:endParaRPr kumimoji="1" lang="ko-KR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330507" y="2830182"/>
            <a:ext cx="1870988" cy="307777"/>
            <a:chOff x="350307" y="2923945"/>
            <a:chExt cx="2378482" cy="307777"/>
          </a:xfrm>
        </p:grpSpPr>
        <p:sp>
          <p:nvSpPr>
            <p:cNvPr id="64" name="Rectangle 7"/>
            <p:cNvSpPr>
              <a:spLocks noChangeArrowheads="1"/>
            </p:cNvSpPr>
            <p:nvPr/>
          </p:nvSpPr>
          <p:spPr bwMode="auto">
            <a:xfrm>
              <a:off x="353894" y="2941896"/>
              <a:ext cx="2374895" cy="281281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scene3d>
              <a:camera prst="orthographicFront"/>
              <a:lightRig rig="threePt" dir="t">
                <a:rot lat="0" lon="0" rev="3600000"/>
              </a:lightRig>
            </a:scene3d>
            <a:sp3d>
              <a:bevelT w="31750" h="3175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endParaRPr lang="ko-KR" altLang="en-US" sz="1500" dirty="0" smtClean="0">
                <a:solidFill>
                  <a:prstClr val="white"/>
                </a:solidFill>
                <a:latin typeface="Noto Sans" charset="0"/>
                <a:ea typeface="맑은 고딕" pitchFamily="50" charset="-127"/>
              </a:endParaRPr>
            </a:p>
          </p:txBody>
        </p:sp>
        <p:sp>
          <p:nvSpPr>
            <p:cNvPr id="65" name="Text Box 14"/>
            <p:cNvSpPr txBox="1">
              <a:spLocks noChangeArrowheads="1"/>
            </p:cNvSpPr>
            <p:nvPr/>
          </p:nvSpPr>
          <p:spPr bwMode="auto">
            <a:xfrm>
              <a:off x="350307" y="2923945"/>
              <a:ext cx="2062998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14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맑은 고딕" pitchFamily="50" charset="-127"/>
                </a:rPr>
                <a:t>재공품</a:t>
              </a:r>
              <a:r>
                <a:rPr kumimoji="1"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맑은 고딕" pitchFamily="50" charset="-127"/>
                </a:rPr>
                <a:t> </a:t>
              </a:r>
              <a:r>
                <a:rPr kumimoji="1"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맑은 고딕" pitchFamily="50" charset="-127"/>
                </a:rPr>
                <a:t>LOSS</a:t>
              </a:r>
              <a:r>
                <a:rPr kumimoji="1"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" charset="0"/>
                  <a:ea typeface="맑은 고딕" pitchFamily="50" charset="-127"/>
                </a:rPr>
                <a:t>율 </a:t>
              </a:r>
              <a:endParaRPr kumimoji="1" lang="ko-KR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" charset="0"/>
                <a:ea typeface="맑은 고딕" pitchFamily="50" charset="-127"/>
              </a:endParaRPr>
            </a:p>
          </p:txBody>
        </p:sp>
      </p:grpSp>
      <p:graphicFrame>
        <p:nvGraphicFramePr>
          <p:cNvPr id="66" name="표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9301211"/>
              </p:ext>
            </p:extLst>
          </p:nvPr>
        </p:nvGraphicFramePr>
        <p:xfrm>
          <a:off x="272964" y="5415094"/>
          <a:ext cx="8585773" cy="1047750"/>
        </p:xfrm>
        <a:graphic>
          <a:graphicData uri="http://schemas.openxmlformats.org/drawingml/2006/table">
            <a:tbl>
              <a:tblPr/>
              <a:tblGrid>
                <a:gridCol w="1226539"/>
                <a:gridCol w="1226539"/>
                <a:gridCol w="1226539"/>
                <a:gridCol w="1226539"/>
                <a:gridCol w="1226539"/>
                <a:gridCol w="1226539"/>
                <a:gridCol w="1226539"/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효과비용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($)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11~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79.0%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24/05~10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성인화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7,825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24/01~08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재공품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LOSS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0.090%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0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</a:t>
            </a:r>
            <a:r>
              <a:rPr lang="ko-KR" altLang="en-US" b="1" dirty="0">
                <a:solidFill>
                  <a:srgbClr val="000000"/>
                </a:solidFill>
                <a:latin typeface="+mj-ea"/>
              </a:rPr>
              <a:t>하반기 제조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1 </a:t>
            </a:r>
            <a:r>
              <a:rPr lang="ko-KR" altLang="en-US" b="1" dirty="0">
                <a:solidFill>
                  <a:srgbClr val="000000"/>
                </a:solidFill>
                <a:latin typeface="+mj-ea"/>
              </a:rPr>
              <a:t>개선 과제 진행 방향 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871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330050" y="3608889"/>
            <a:ext cx="4807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000" b="1" u="sng" dirty="0" smtClean="0">
                <a:solidFill>
                  <a:schemeClr val="bg2">
                    <a:lumMod val="25000"/>
                  </a:schemeClr>
                </a:solidFill>
              </a:rPr>
              <a:t>제조현장의 주요 유실과제 개선을 통한 안정적인 </a:t>
            </a:r>
            <a:r>
              <a:rPr lang="ko-KR" altLang="en-US" sz="1000" b="1" u="sng" dirty="0" err="1" smtClean="0">
                <a:solidFill>
                  <a:schemeClr val="bg2">
                    <a:lumMod val="25000"/>
                  </a:schemeClr>
                </a:solidFill>
              </a:rPr>
              <a:t>예측가능한</a:t>
            </a:r>
            <a:r>
              <a:rPr lang="ko-KR" altLang="en-US" sz="1000" b="1" u="sng" dirty="0" smtClean="0">
                <a:solidFill>
                  <a:schemeClr val="bg2">
                    <a:lumMod val="25000"/>
                  </a:schemeClr>
                </a:solidFill>
              </a:rPr>
              <a:t> 계획달성 목표</a:t>
            </a:r>
            <a:endParaRPr lang="en-US" altLang="ko-KR" sz="1000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</a:rPr>
              <a:t>                        </a:t>
            </a:r>
          </a:p>
        </p:txBody>
      </p:sp>
      <p:grpSp>
        <p:nvGrpSpPr>
          <p:cNvPr id="126" name="그룹 125"/>
          <p:cNvGrpSpPr/>
          <p:nvPr/>
        </p:nvGrpSpPr>
        <p:grpSpPr>
          <a:xfrm>
            <a:off x="436434" y="1038090"/>
            <a:ext cx="4283434" cy="2312518"/>
            <a:chOff x="579866" y="1049942"/>
            <a:chExt cx="4357895" cy="2204790"/>
          </a:xfrm>
        </p:grpSpPr>
        <p:grpSp>
          <p:nvGrpSpPr>
            <p:cNvPr id="86" name="그룹 85"/>
            <p:cNvGrpSpPr/>
            <p:nvPr/>
          </p:nvGrpSpPr>
          <p:grpSpPr>
            <a:xfrm>
              <a:off x="579866" y="1049942"/>
              <a:ext cx="3848117" cy="2153574"/>
              <a:chOff x="611560" y="2064884"/>
              <a:chExt cx="2303467" cy="1845150"/>
            </a:xfrm>
          </p:grpSpPr>
          <p:pic>
            <p:nvPicPr>
              <p:cNvPr id="87" name="그림 8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7667" l="10000" r="9116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7148" y="2064884"/>
                <a:ext cx="1527161" cy="1741855"/>
              </a:xfrm>
              <a:prstGeom prst="rect">
                <a:avLst/>
              </a:prstGeom>
            </p:spPr>
          </p:pic>
          <p:sp>
            <p:nvSpPr>
              <p:cNvPr id="88" name="Freeform 124"/>
              <p:cNvSpPr>
                <a:spLocks noEditPoints="1"/>
              </p:cNvSpPr>
              <p:nvPr/>
            </p:nvSpPr>
            <p:spPr bwMode="gray">
              <a:xfrm>
                <a:off x="611560" y="3100228"/>
                <a:ext cx="2303467" cy="809806"/>
              </a:xfrm>
              <a:custGeom>
                <a:avLst/>
                <a:gdLst/>
                <a:ahLst/>
                <a:cxnLst>
                  <a:cxn ang="0">
                    <a:pos x="1092" y="50"/>
                  </a:cxn>
                  <a:cxn ang="0">
                    <a:pos x="822" y="168"/>
                  </a:cxn>
                  <a:cxn ang="0">
                    <a:pos x="594" y="300"/>
                  </a:cxn>
                  <a:cxn ang="0">
                    <a:pos x="406" y="446"/>
                  </a:cxn>
                  <a:cxn ang="0">
                    <a:pos x="254" y="604"/>
                  </a:cxn>
                  <a:cxn ang="0">
                    <a:pos x="140" y="772"/>
                  </a:cxn>
                  <a:cxn ang="0">
                    <a:pos x="60" y="944"/>
                  </a:cxn>
                  <a:cxn ang="0">
                    <a:pos x="14" y="1122"/>
                  </a:cxn>
                  <a:cxn ang="0">
                    <a:pos x="0" y="1300"/>
                  </a:cxn>
                  <a:cxn ang="0">
                    <a:pos x="18" y="1476"/>
                  </a:cxn>
                  <a:cxn ang="0">
                    <a:pos x="64" y="1650"/>
                  </a:cxn>
                  <a:cxn ang="0">
                    <a:pos x="138" y="1818"/>
                  </a:cxn>
                  <a:cxn ang="0">
                    <a:pos x="238" y="1978"/>
                  </a:cxn>
                  <a:cxn ang="0">
                    <a:pos x="364" y="2126"/>
                  </a:cxn>
                  <a:cxn ang="0">
                    <a:pos x="512" y="2262"/>
                  </a:cxn>
                  <a:cxn ang="0">
                    <a:pos x="684" y="2382"/>
                  </a:cxn>
                  <a:cxn ang="0">
                    <a:pos x="874" y="2484"/>
                  </a:cxn>
                  <a:cxn ang="0">
                    <a:pos x="1086" y="2564"/>
                  </a:cxn>
                  <a:cxn ang="0">
                    <a:pos x="1314" y="2622"/>
                  </a:cxn>
                  <a:cxn ang="0">
                    <a:pos x="1558" y="2654"/>
                  </a:cxn>
                  <a:cxn ang="0">
                    <a:pos x="1818" y="2658"/>
                  </a:cxn>
                  <a:cxn ang="0">
                    <a:pos x="2090" y="2632"/>
                  </a:cxn>
                  <a:cxn ang="0">
                    <a:pos x="2374" y="2574"/>
                  </a:cxn>
                  <a:cxn ang="0">
                    <a:pos x="2544" y="2912"/>
                  </a:cxn>
                  <a:cxn ang="0">
                    <a:pos x="1868" y="1552"/>
                  </a:cxn>
                  <a:cxn ang="0">
                    <a:pos x="1956" y="1914"/>
                  </a:cxn>
                  <a:cxn ang="0">
                    <a:pos x="1788" y="1936"/>
                  </a:cxn>
                  <a:cxn ang="0">
                    <a:pos x="1616" y="1934"/>
                  </a:cxn>
                  <a:cxn ang="0">
                    <a:pos x="1442" y="1912"/>
                  </a:cxn>
                  <a:cxn ang="0">
                    <a:pos x="1272" y="1872"/>
                  </a:cxn>
                  <a:cxn ang="0">
                    <a:pos x="1108" y="1812"/>
                  </a:cxn>
                  <a:cxn ang="0">
                    <a:pos x="952" y="1736"/>
                  </a:cxn>
                  <a:cxn ang="0">
                    <a:pos x="810" y="1646"/>
                  </a:cxn>
                  <a:cxn ang="0">
                    <a:pos x="684" y="1542"/>
                  </a:cxn>
                  <a:cxn ang="0">
                    <a:pos x="578" y="1428"/>
                  </a:cxn>
                  <a:cxn ang="0">
                    <a:pos x="494" y="1304"/>
                  </a:cxn>
                  <a:cxn ang="0">
                    <a:pos x="438" y="1170"/>
                  </a:cxn>
                  <a:cxn ang="0">
                    <a:pos x="410" y="1032"/>
                  </a:cxn>
                  <a:cxn ang="0">
                    <a:pos x="416" y="888"/>
                  </a:cxn>
                  <a:cxn ang="0">
                    <a:pos x="460" y="742"/>
                  </a:cxn>
                  <a:cxn ang="0">
                    <a:pos x="544" y="592"/>
                  </a:cxn>
                  <a:cxn ang="0">
                    <a:pos x="670" y="444"/>
                  </a:cxn>
                  <a:cxn ang="0">
                    <a:pos x="844" y="298"/>
                  </a:cxn>
                  <a:cxn ang="0">
                    <a:pos x="1070" y="154"/>
                  </a:cxn>
                  <a:cxn ang="0">
                    <a:pos x="1348" y="16"/>
                  </a:cxn>
                  <a:cxn ang="0">
                    <a:pos x="1244" y="0"/>
                  </a:cxn>
                  <a:cxn ang="0">
                    <a:pos x="2820" y="1934"/>
                  </a:cxn>
                  <a:cxn ang="0">
                    <a:pos x="2820" y="1934"/>
                  </a:cxn>
                </a:cxnLst>
                <a:rect l="0" t="0" r="r" b="b"/>
                <a:pathLst>
                  <a:path w="2820" h="2912">
                    <a:moveTo>
                      <a:pt x="1244" y="0"/>
                    </a:moveTo>
                    <a:lnTo>
                      <a:pt x="1092" y="50"/>
                    </a:lnTo>
                    <a:lnTo>
                      <a:pt x="952" y="106"/>
                    </a:lnTo>
                    <a:lnTo>
                      <a:pt x="822" y="168"/>
                    </a:lnTo>
                    <a:lnTo>
                      <a:pt x="704" y="232"/>
                    </a:lnTo>
                    <a:lnTo>
                      <a:pt x="594" y="300"/>
                    </a:lnTo>
                    <a:lnTo>
                      <a:pt x="494" y="372"/>
                    </a:lnTo>
                    <a:lnTo>
                      <a:pt x="406" y="446"/>
                    </a:lnTo>
                    <a:lnTo>
                      <a:pt x="324" y="524"/>
                    </a:lnTo>
                    <a:lnTo>
                      <a:pt x="254" y="604"/>
                    </a:lnTo>
                    <a:lnTo>
                      <a:pt x="192" y="686"/>
                    </a:lnTo>
                    <a:lnTo>
                      <a:pt x="140" y="772"/>
                    </a:lnTo>
                    <a:lnTo>
                      <a:pt x="96" y="856"/>
                    </a:lnTo>
                    <a:lnTo>
                      <a:pt x="60" y="944"/>
                    </a:lnTo>
                    <a:lnTo>
                      <a:pt x="32" y="1032"/>
                    </a:lnTo>
                    <a:lnTo>
                      <a:pt x="14" y="1122"/>
                    </a:lnTo>
                    <a:lnTo>
                      <a:pt x="2" y="1210"/>
                    </a:lnTo>
                    <a:lnTo>
                      <a:pt x="0" y="1300"/>
                    </a:lnTo>
                    <a:lnTo>
                      <a:pt x="4" y="1388"/>
                    </a:lnTo>
                    <a:lnTo>
                      <a:pt x="18" y="1476"/>
                    </a:lnTo>
                    <a:lnTo>
                      <a:pt x="36" y="1564"/>
                    </a:lnTo>
                    <a:lnTo>
                      <a:pt x="64" y="1650"/>
                    </a:lnTo>
                    <a:lnTo>
                      <a:pt x="96" y="1736"/>
                    </a:lnTo>
                    <a:lnTo>
                      <a:pt x="138" y="1818"/>
                    </a:lnTo>
                    <a:lnTo>
                      <a:pt x="184" y="1900"/>
                    </a:lnTo>
                    <a:lnTo>
                      <a:pt x="238" y="1978"/>
                    </a:lnTo>
                    <a:lnTo>
                      <a:pt x="298" y="2054"/>
                    </a:lnTo>
                    <a:lnTo>
                      <a:pt x="364" y="2126"/>
                    </a:lnTo>
                    <a:lnTo>
                      <a:pt x="434" y="2196"/>
                    </a:lnTo>
                    <a:lnTo>
                      <a:pt x="512" y="2262"/>
                    </a:lnTo>
                    <a:lnTo>
                      <a:pt x="596" y="2324"/>
                    </a:lnTo>
                    <a:lnTo>
                      <a:pt x="684" y="2382"/>
                    </a:lnTo>
                    <a:lnTo>
                      <a:pt x="776" y="2436"/>
                    </a:lnTo>
                    <a:lnTo>
                      <a:pt x="874" y="2484"/>
                    </a:lnTo>
                    <a:lnTo>
                      <a:pt x="978" y="2526"/>
                    </a:lnTo>
                    <a:lnTo>
                      <a:pt x="1086" y="2564"/>
                    </a:lnTo>
                    <a:lnTo>
                      <a:pt x="1198" y="2596"/>
                    </a:lnTo>
                    <a:lnTo>
                      <a:pt x="1314" y="2622"/>
                    </a:lnTo>
                    <a:lnTo>
                      <a:pt x="1434" y="2642"/>
                    </a:lnTo>
                    <a:lnTo>
                      <a:pt x="1558" y="2654"/>
                    </a:lnTo>
                    <a:lnTo>
                      <a:pt x="1686" y="2660"/>
                    </a:lnTo>
                    <a:lnTo>
                      <a:pt x="1818" y="2658"/>
                    </a:lnTo>
                    <a:lnTo>
                      <a:pt x="1952" y="2650"/>
                    </a:lnTo>
                    <a:lnTo>
                      <a:pt x="2090" y="2632"/>
                    </a:lnTo>
                    <a:lnTo>
                      <a:pt x="2230" y="2608"/>
                    </a:lnTo>
                    <a:lnTo>
                      <a:pt x="2374" y="2574"/>
                    </a:lnTo>
                    <a:lnTo>
                      <a:pt x="2542" y="2912"/>
                    </a:lnTo>
                    <a:lnTo>
                      <a:pt x="2544" y="2912"/>
                    </a:lnTo>
                    <a:lnTo>
                      <a:pt x="2820" y="1934"/>
                    </a:lnTo>
                    <a:lnTo>
                      <a:pt x="1868" y="1552"/>
                    </a:lnTo>
                    <a:lnTo>
                      <a:pt x="2036" y="1894"/>
                    </a:lnTo>
                    <a:lnTo>
                      <a:pt x="1956" y="1914"/>
                    </a:lnTo>
                    <a:lnTo>
                      <a:pt x="1872" y="1928"/>
                    </a:lnTo>
                    <a:lnTo>
                      <a:pt x="1788" y="1936"/>
                    </a:lnTo>
                    <a:lnTo>
                      <a:pt x="1702" y="1938"/>
                    </a:lnTo>
                    <a:lnTo>
                      <a:pt x="1616" y="1934"/>
                    </a:lnTo>
                    <a:lnTo>
                      <a:pt x="1528" y="1926"/>
                    </a:lnTo>
                    <a:lnTo>
                      <a:pt x="1442" y="1912"/>
                    </a:lnTo>
                    <a:lnTo>
                      <a:pt x="1356" y="1894"/>
                    </a:lnTo>
                    <a:lnTo>
                      <a:pt x="1272" y="1872"/>
                    </a:lnTo>
                    <a:lnTo>
                      <a:pt x="1188" y="1844"/>
                    </a:lnTo>
                    <a:lnTo>
                      <a:pt x="1108" y="1812"/>
                    </a:lnTo>
                    <a:lnTo>
                      <a:pt x="1028" y="1776"/>
                    </a:lnTo>
                    <a:lnTo>
                      <a:pt x="952" y="1736"/>
                    </a:lnTo>
                    <a:lnTo>
                      <a:pt x="880" y="1692"/>
                    </a:lnTo>
                    <a:lnTo>
                      <a:pt x="810" y="1646"/>
                    </a:lnTo>
                    <a:lnTo>
                      <a:pt x="744" y="1596"/>
                    </a:lnTo>
                    <a:lnTo>
                      <a:pt x="684" y="1542"/>
                    </a:lnTo>
                    <a:lnTo>
                      <a:pt x="628" y="1486"/>
                    </a:lnTo>
                    <a:lnTo>
                      <a:pt x="578" y="1428"/>
                    </a:lnTo>
                    <a:lnTo>
                      <a:pt x="532" y="1366"/>
                    </a:lnTo>
                    <a:lnTo>
                      <a:pt x="494" y="1304"/>
                    </a:lnTo>
                    <a:lnTo>
                      <a:pt x="462" y="1238"/>
                    </a:lnTo>
                    <a:lnTo>
                      <a:pt x="438" y="1170"/>
                    </a:lnTo>
                    <a:lnTo>
                      <a:pt x="420" y="1102"/>
                    </a:lnTo>
                    <a:lnTo>
                      <a:pt x="410" y="1032"/>
                    </a:lnTo>
                    <a:lnTo>
                      <a:pt x="410" y="960"/>
                    </a:lnTo>
                    <a:lnTo>
                      <a:pt x="416" y="888"/>
                    </a:lnTo>
                    <a:lnTo>
                      <a:pt x="434" y="816"/>
                    </a:lnTo>
                    <a:lnTo>
                      <a:pt x="460" y="742"/>
                    </a:lnTo>
                    <a:lnTo>
                      <a:pt x="496" y="668"/>
                    </a:lnTo>
                    <a:lnTo>
                      <a:pt x="544" y="592"/>
                    </a:lnTo>
                    <a:lnTo>
                      <a:pt x="602" y="518"/>
                    </a:lnTo>
                    <a:lnTo>
                      <a:pt x="670" y="444"/>
                    </a:lnTo>
                    <a:lnTo>
                      <a:pt x="752" y="370"/>
                    </a:lnTo>
                    <a:lnTo>
                      <a:pt x="844" y="298"/>
                    </a:lnTo>
                    <a:lnTo>
                      <a:pt x="950" y="226"/>
                    </a:lnTo>
                    <a:lnTo>
                      <a:pt x="1070" y="154"/>
                    </a:lnTo>
                    <a:lnTo>
                      <a:pt x="1202" y="84"/>
                    </a:lnTo>
                    <a:lnTo>
                      <a:pt x="1348" y="16"/>
                    </a:lnTo>
                    <a:lnTo>
                      <a:pt x="1244" y="0"/>
                    </a:lnTo>
                    <a:lnTo>
                      <a:pt x="1244" y="0"/>
                    </a:lnTo>
                    <a:lnTo>
                      <a:pt x="1244" y="0"/>
                    </a:lnTo>
                    <a:close/>
                    <a:moveTo>
                      <a:pt x="2820" y="1934"/>
                    </a:moveTo>
                    <a:lnTo>
                      <a:pt x="2820" y="1934"/>
                    </a:lnTo>
                    <a:lnTo>
                      <a:pt x="2820" y="1934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accent1"/>
                  </a:gs>
                  <a:gs pos="100000">
                    <a:schemeClr val="tx2">
                      <a:lumMod val="20000"/>
                      <a:lumOff val="80000"/>
                    </a:schemeClr>
                  </a:gs>
                </a:gsLst>
                <a:lin ang="5400000" scaled="1"/>
              </a:gradFill>
              <a:ln w="0">
                <a:noFill/>
                <a:prstDash val="solid"/>
                <a:round/>
                <a:headEnd/>
                <a:tailEnd/>
              </a:ln>
              <a:effectLst>
                <a:outerShdw dist="206741" dir="8249373" algn="ctr" rotWithShape="0">
                  <a:srgbClr val="000000">
                    <a:alpha val="50000"/>
                  </a:srgbClr>
                </a:outerShdw>
              </a:effec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971208" y="2001701"/>
              <a:ext cx="870751" cy="437978"/>
              <a:chOff x="364870" y="5193370"/>
              <a:chExt cx="870751" cy="437978"/>
            </a:xfrm>
          </p:grpSpPr>
          <p:grpSp>
            <p:nvGrpSpPr>
              <p:cNvPr id="90" name="Group 164"/>
              <p:cNvGrpSpPr>
                <a:grpSpLocks/>
              </p:cNvGrpSpPr>
              <p:nvPr/>
            </p:nvGrpSpPr>
            <p:grpSpPr bwMode="auto">
              <a:xfrm>
                <a:off x="364870" y="5193370"/>
                <a:ext cx="870462" cy="437978"/>
                <a:chOff x="1701" y="1344"/>
                <a:chExt cx="1859" cy="1859"/>
              </a:xfrm>
            </p:grpSpPr>
            <p:sp>
              <p:nvSpPr>
                <p:cNvPr id="92" name="Oval 166"/>
                <p:cNvSpPr>
                  <a:spLocks noChangeArrowheads="1"/>
                </p:cNvSpPr>
                <p:nvPr/>
              </p:nvSpPr>
              <p:spPr bwMode="gray">
                <a:xfrm>
                  <a:off x="1701" y="1344"/>
                  <a:ext cx="1859" cy="185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3" name="Oval 167"/>
                <p:cNvSpPr>
                  <a:spLocks noChangeArrowheads="1"/>
                </p:cNvSpPr>
                <p:nvPr/>
              </p:nvSpPr>
              <p:spPr bwMode="gray">
                <a:xfrm>
                  <a:off x="1725" y="1354"/>
                  <a:ext cx="1814" cy="181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4" name="Oval 168"/>
                <p:cNvSpPr>
                  <a:spLocks noChangeArrowheads="1"/>
                </p:cNvSpPr>
                <p:nvPr/>
              </p:nvSpPr>
              <p:spPr bwMode="gray">
                <a:xfrm>
                  <a:off x="1744" y="1372"/>
                  <a:ext cx="1726" cy="169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95" name="Oval 169"/>
                <p:cNvSpPr>
                  <a:spLocks noChangeArrowheads="1"/>
                </p:cNvSpPr>
                <p:nvPr/>
              </p:nvSpPr>
              <p:spPr bwMode="gray">
                <a:xfrm>
                  <a:off x="1844" y="1420"/>
                  <a:ext cx="1535" cy="13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1" name="TextBox 90"/>
              <p:cNvSpPr txBox="1"/>
              <p:nvPr/>
            </p:nvSpPr>
            <p:spPr bwMode="auto">
              <a:xfrm>
                <a:off x="364870" y="5270131"/>
                <a:ext cx="870751" cy="246221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맑은 고딕"/>
                    <a:ea typeface="맑은 고딕" panose="020B0503020000020004" pitchFamily="50" charset="-127"/>
                  </a:rPr>
                  <a:t>외준비 강화</a:t>
                </a:r>
                <a:endParaRPr kumimoji="0" lang="en-US" altLang="ko-KR" sz="1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03" name="그룹 102"/>
            <p:cNvGrpSpPr/>
            <p:nvPr/>
          </p:nvGrpSpPr>
          <p:grpSpPr>
            <a:xfrm>
              <a:off x="1788823" y="2816754"/>
              <a:ext cx="870462" cy="437978"/>
              <a:chOff x="364870" y="5193370"/>
              <a:chExt cx="870462" cy="437978"/>
            </a:xfrm>
          </p:grpSpPr>
          <p:grpSp>
            <p:nvGrpSpPr>
              <p:cNvPr id="104" name="Group 164"/>
              <p:cNvGrpSpPr>
                <a:grpSpLocks/>
              </p:cNvGrpSpPr>
              <p:nvPr/>
            </p:nvGrpSpPr>
            <p:grpSpPr bwMode="auto">
              <a:xfrm>
                <a:off x="364870" y="5193370"/>
                <a:ext cx="870462" cy="437978"/>
                <a:chOff x="1701" y="1344"/>
                <a:chExt cx="1859" cy="1859"/>
              </a:xfrm>
            </p:grpSpPr>
            <p:sp>
              <p:nvSpPr>
                <p:cNvPr id="106" name="Oval 166"/>
                <p:cNvSpPr>
                  <a:spLocks noChangeArrowheads="1"/>
                </p:cNvSpPr>
                <p:nvPr/>
              </p:nvSpPr>
              <p:spPr bwMode="gray">
                <a:xfrm>
                  <a:off x="1701" y="1344"/>
                  <a:ext cx="1859" cy="185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7" name="Oval 167"/>
                <p:cNvSpPr>
                  <a:spLocks noChangeArrowheads="1"/>
                </p:cNvSpPr>
                <p:nvPr/>
              </p:nvSpPr>
              <p:spPr bwMode="gray">
                <a:xfrm>
                  <a:off x="1725" y="1354"/>
                  <a:ext cx="1814" cy="181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8" name="Oval 168"/>
                <p:cNvSpPr>
                  <a:spLocks noChangeArrowheads="1"/>
                </p:cNvSpPr>
                <p:nvPr/>
              </p:nvSpPr>
              <p:spPr bwMode="gray">
                <a:xfrm>
                  <a:off x="1744" y="1372"/>
                  <a:ext cx="1726" cy="169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9" name="Oval 169"/>
                <p:cNvSpPr>
                  <a:spLocks noChangeArrowheads="1"/>
                </p:cNvSpPr>
                <p:nvPr/>
              </p:nvSpPr>
              <p:spPr bwMode="gray">
                <a:xfrm>
                  <a:off x="1844" y="1420"/>
                  <a:ext cx="1535" cy="13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05" name="TextBox 104"/>
              <p:cNvSpPr txBox="1"/>
              <p:nvPr/>
            </p:nvSpPr>
            <p:spPr bwMode="auto">
              <a:xfrm>
                <a:off x="372961" y="5199197"/>
                <a:ext cx="801823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맑은 고딕"/>
                    <a:ea typeface="맑은 고딕" panose="020B0503020000020004" pitchFamily="50" charset="-127"/>
                  </a:rPr>
                  <a:t>    부품</a:t>
                </a:r>
                <a:endParaRPr lang="en-US" altLang="ko-KR" sz="1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맑은 고딕"/>
                  <a:ea typeface="맑은 고딕" panose="020B0503020000020004" pitchFamily="50" charset="-127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맑은 고딕"/>
                    <a:ea typeface="맑은 고딕" panose="020B0503020000020004" pitchFamily="50" charset="-127"/>
                  </a:rPr>
                  <a:t>단독</a:t>
                </a:r>
                <a:r>
                  <a:rPr lang="en-US" altLang="ko-KR" sz="10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맑은 고딕"/>
                    <a:ea typeface="맑은 고딕" panose="020B0503020000020004" pitchFamily="50" charset="-127"/>
                  </a:rPr>
                  <a:t>&amp;</a:t>
                </a:r>
                <a:r>
                  <a:rPr lang="ko-KR" altLang="en-US" sz="1000" dirty="0" err="1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맑은 고딕"/>
                    <a:ea typeface="맑은 고딕" panose="020B0503020000020004" pitchFamily="50" charset="-127"/>
                  </a:rPr>
                  <a:t>매칭</a:t>
                </a:r>
                <a:endParaRPr lang="en-US" altLang="ko-KR" sz="1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0" name="그룹 109"/>
            <p:cNvGrpSpPr/>
            <p:nvPr/>
          </p:nvGrpSpPr>
          <p:grpSpPr>
            <a:xfrm>
              <a:off x="2929066" y="2812168"/>
              <a:ext cx="870462" cy="437978"/>
              <a:chOff x="364870" y="5193370"/>
              <a:chExt cx="870462" cy="437978"/>
            </a:xfrm>
          </p:grpSpPr>
          <p:grpSp>
            <p:nvGrpSpPr>
              <p:cNvPr id="111" name="Group 164"/>
              <p:cNvGrpSpPr>
                <a:grpSpLocks/>
              </p:cNvGrpSpPr>
              <p:nvPr/>
            </p:nvGrpSpPr>
            <p:grpSpPr bwMode="auto">
              <a:xfrm>
                <a:off x="364870" y="5193370"/>
                <a:ext cx="870462" cy="437978"/>
                <a:chOff x="1701" y="1344"/>
                <a:chExt cx="1859" cy="1859"/>
              </a:xfrm>
            </p:grpSpPr>
            <p:sp>
              <p:nvSpPr>
                <p:cNvPr id="113" name="Oval 166"/>
                <p:cNvSpPr>
                  <a:spLocks noChangeArrowheads="1"/>
                </p:cNvSpPr>
                <p:nvPr/>
              </p:nvSpPr>
              <p:spPr bwMode="gray">
                <a:xfrm>
                  <a:off x="1701" y="1344"/>
                  <a:ext cx="1859" cy="185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4" name="Oval 167"/>
                <p:cNvSpPr>
                  <a:spLocks noChangeArrowheads="1"/>
                </p:cNvSpPr>
                <p:nvPr/>
              </p:nvSpPr>
              <p:spPr bwMode="gray">
                <a:xfrm>
                  <a:off x="1725" y="1354"/>
                  <a:ext cx="1814" cy="181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5" name="Oval 168"/>
                <p:cNvSpPr>
                  <a:spLocks noChangeArrowheads="1"/>
                </p:cNvSpPr>
                <p:nvPr/>
              </p:nvSpPr>
              <p:spPr bwMode="gray">
                <a:xfrm>
                  <a:off x="1744" y="1372"/>
                  <a:ext cx="1726" cy="169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6" name="Oval 169"/>
                <p:cNvSpPr>
                  <a:spLocks noChangeArrowheads="1"/>
                </p:cNvSpPr>
                <p:nvPr/>
              </p:nvSpPr>
              <p:spPr bwMode="gray">
                <a:xfrm>
                  <a:off x="1844" y="1420"/>
                  <a:ext cx="1535" cy="13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12" name="TextBox 111"/>
              <p:cNvSpPr txBox="1"/>
              <p:nvPr/>
            </p:nvSpPr>
            <p:spPr bwMode="auto">
              <a:xfrm>
                <a:off x="452618" y="5222858"/>
                <a:ext cx="697627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ko-KR" altLang="en-US" sz="10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맑은 고딕"/>
                    <a:ea typeface="맑은 고딕" panose="020B0503020000020004" pitchFamily="50" charset="-127"/>
                  </a:rPr>
                  <a:t> 변동성 </a:t>
                </a:r>
                <a:endParaRPr lang="en-US" altLang="ko-KR" sz="1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맑은 고딕"/>
                  <a:ea typeface="맑은 고딕" panose="020B0503020000020004" pitchFamily="50" charset="-127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0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맑은 고딕"/>
                    <a:ea typeface="맑은 고딕" panose="020B0503020000020004" pitchFamily="50" charset="-127"/>
                  </a:rPr>
                  <a:t>조정유실</a:t>
                </a:r>
                <a:endParaRPr kumimoji="0" lang="en-US" altLang="ko-KR" sz="10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25" name="그룹 124"/>
            <p:cNvGrpSpPr/>
            <p:nvPr/>
          </p:nvGrpSpPr>
          <p:grpSpPr>
            <a:xfrm>
              <a:off x="3936854" y="2363599"/>
              <a:ext cx="1000907" cy="464792"/>
              <a:chOff x="3936854" y="2363599"/>
              <a:chExt cx="1000907" cy="464792"/>
            </a:xfrm>
          </p:grpSpPr>
          <p:sp>
            <p:nvSpPr>
              <p:cNvPr id="124" name="Oval 156"/>
              <p:cNvSpPr>
                <a:spLocks noChangeArrowheads="1"/>
              </p:cNvSpPr>
              <p:nvPr/>
            </p:nvSpPr>
            <p:spPr bwMode="gray">
              <a:xfrm>
                <a:off x="3936854" y="2510463"/>
                <a:ext cx="1000907" cy="317928"/>
              </a:xfrm>
              <a:prstGeom prst="ellipse">
                <a:avLst/>
              </a:prstGeom>
              <a:gradFill rotWithShape="1">
                <a:gsLst>
                  <a:gs pos="0">
                    <a:schemeClr val="hlink">
                      <a:gamma/>
                      <a:tint val="44314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prstClr val="black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17" name="그룹 116"/>
              <p:cNvGrpSpPr/>
              <p:nvPr/>
            </p:nvGrpSpPr>
            <p:grpSpPr>
              <a:xfrm>
                <a:off x="4007175" y="2363599"/>
                <a:ext cx="870462" cy="437978"/>
                <a:chOff x="364870" y="5193370"/>
                <a:chExt cx="870462" cy="437978"/>
              </a:xfrm>
            </p:grpSpPr>
            <p:grpSp>
              <p:nvGrpSpPr>
                <p:cNvPr id="118" name="Group 164"/>
                <p:cNvGrpSpPr>
                  <a:grpSpLocks/>
                </p:cNvGrpSpPr>
                <p:nvPr/>
              </p:nvGrpSpPr>
              <p:grpSpPr bwMode="auto">
                <a:xfrm>
                  <a:off x="364870" y="5193370"/>
                  <a:ext cx="870462" cy="437978"/>
                  <a:chOff x="1701" y="1344"/>
                  <a:chExt cx="1859" cy="1859"/>
                </a:xfrm>
              </p:grpSpPr>
              <p:sp>
                <p:nvSpPr>
                  <p:cNvPr id="120" name="Oval 166"/>
                  <p:cNvSpPr>
                    <a:spLocks noChangeArrowheads="1"/>
                  </p:cNvSpPr>
                  <p:nvPr/>
                </p:nvSpPr>
                <p:spPr bwMode="gray">
                  <a:xfrm>
                    <a:off x="1701" y="1344"/>
                    <a:ext cx="1859" cy="1859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636869"/>
                      </a:gs>
                      <a:gs pos="100000">
                        <a:srgbClr val="D6E1E2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kumimoji="0" lang="ko-KR" altLang="en-US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21" name="Oval 167"/>
                  <p:cNvSpPr>
                    <a:spLocks noChangeArrowheads="1"/>
                  </p:cNvSpPr>
                  <p:nvPr/>
                </p:nvSpPr>
                <p:spPr bwMode="gray">
                  <a:xfrm>
                    <a:off x="1725" y="1354"/>
                    <a:ext cx="1814" cy="1814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D6E1E2">
                          <a:alpha val="0"/>
                        </a:srgbClr>
                      </a:gs>
                      <a:gs pos="100000">
                        <a:srgbClr val="F1F5F5"/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kumimoji="0" lang="ko-KR" altLang="en-US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22" name="Oval 168"/>
                  <p:cNvSpPr>
                    <a:spLocks noChangeArrowheads="1"/>
                  </p:cNvSpPr>
                  <p:nvPr/>
                </p:nvSpPr>
                <p:spPr bwMode="gray">
                  <a:xfrm>
                    <a:off x="1744" y="1372"/>
                    <a:ext cx="1726" cy="169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AAB2B3"/>
                      </a:gs>
                      <a:gs pos="100000">
                        <a:srgbClr val="D6E1E2">
                          <a:alpha val="48000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kumimoji="0" lang="ko-KR" altLang="en-US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23" name="Oval 169"/>
                  <p:cNvSpPr>
                    <a:spLocks noChangeArrowheads="1"/>
                  </p:cNvSpPr>
                  <p:nvPr/>
                </p:nvSpPr>
                <p:spPr bwMode="gray">
                  <a:xfrm>
                    <a:off x="1844" y="1420"/>
                    <a:ext cx="1535" cy="137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D6E1E2">
                          <a:alpha val="37999"/>
                        </a:srgbClr>
                      </a:gs>
                    </a:gsLst>
                    <a:lin ang="540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eaVert" wrap="none" anchor="ctr"/>
                  <a:lstStyle>
                    <a:lvl1pPr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1pPr>
                    <a:lvl2pPr marL="742950" indent="-28575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2pPr>
                    <a:lvl3pPr marL="11430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3pPr>
                    <a:lvl4pPr marL="16002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4pPr>
                    <a:lvl5pPr marL="2057400" indent="-228600" eaLnBrk="0" hangingPunct="0"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umimoji="1">
                        <a:solidFill>
                          <a:schemeClr val="tx1"/>
                        </a:solidFill>
                        <a:latin typeface="굴림" panose="020B0600000101010101" pitchFamily="50" charset="-127"/>
                        <a:ea typeface="굴림" panose="020B0600000101010101" pitchFamily="50" charset="-127"/>
                      </a:defRPr>
                    </a:lvl9pPr>
                  </a:lstStyle>
                  <a:p>
                    <a:pPr eaLnBrk="1" hangingPunct="1"/>
                    <a:endParaRPr kumimoji="0" lang="ko-KR" altLang="en-US">
                      <a:solidFill>
                        <a:prstClr val="black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p:sp>
              <p:nvSpPr>
                <p:cNvPr id="119" name="TextBox 118"/>
                <p:cNvSpPr txBox="1"/>
                <p:nvPr/>
              </p:nvSpPr>
              <p:spPr bwMode="auto">
                <a:xfrm>
                  <a:off x="364870" y="5270131"/>
                  <a:ext cx="835485" cy="246221"/>
                </a:xfrm>
                <a:prstGeom prst="rect">
                  <a:avLst/>
                </a:prstGeom>
                <a:noFill/>
              </p:spPr>
              <p:txBody>
                <a:bodyPr wrap="non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ko-KR" sz="1000" dirty="0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맑은 고딕"/>
                      <a:ea typeface="맑은 고딕" panose="020B0503020000020004" pitchFamily="50" charset="-127"/>
                    </a:rPr>
                    <a:t>WO </a:t>
                  </a:r>
                  <a:r>
                    <a:rPr lang="ko-KR" altLang="en-US" sz="1000" dirty="0" err="1" smtClean="0">
                      <a:ln w="0"/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맑은 고딕"/>
                      <a:ea typeface="맑은 고딕" panose="020B0503020000020004" pitchFamily="50" charset="-127"/>
                    </a:rPr>
                    <a:t>마감율</a:t>
                  </a:r>
                  <a:endParaRPr kumimoji="0" lang="en-US" altLang="ko-KR" sz="10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맑은 고딕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96" name="그룹 95"/>
            <p:cNvGrpSpPr/>
            <p:nvPr/>
          </p:nvGrpSpPr>
          <p:grpSpPr>
            <a:xfrm>
              <a:off x="675390" y="2648564"/>
              <a:ext cx="870462" cy="437978"/>
              <a:chOff x="364870" y="5193370"/>
              <a:chExt cx="870462" cy="437978"/>
            </a:xfrm>
          </p:grpSpPr>
          <p:grpSp>
            <p:nvGrpSpPr>
              <p:cNvPr id="97" name="Group 164"/>
              <p:cNvGrpSpPr>
                <a:grpSpLocks/>
              </p:cNvGrpSpPr>
              <p:nvPr/>
            </p:nvGrpSpPr>
            <p:grpSpPr bwMode="auto">
              <a:xfrm>
                <a:off x="364870" y="5193370"/>
                <a:ext cx="870462" cy="437978"/>
                <a:chOff x="1701" y="1344"/>
                <a:chExt cx="1859" cy="1859"/>
              </a:xfrm>
            </p:grpSpPr>
            <p:sp>
              <p:nvSpPr>
                <p:cNvPr id="99" name="Oval 166"/>
                <p:cNvSpPr>
                  <a:spLocks noChangeArrowheads="1"/>
                </p:cNvSpPr>
                <p:nvPr/>
              </p:nvSpPr>
              <p:spPr bwMode="gray">
                <a:xfrm>
                  <a:off x="1701" y="1344"/>
                  <a:ext cx="1859" cy="185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636869"/>
                    </a:gs>
                    <a:gs pos="100000">
                      <a:srgbClr val="D6E1E2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0" name="Oval 167"/>
                <p:cNvSpPr>
                  <a:spLocks noChangeArrowheads="1"/>
                </p:cNvSpPr>
                <p:nvPr/>
              </p:nvSpPr>
              <p:spPr bwMode="gray">
                <a:xfrm>
                  <a:off x="1725" y="1354"/>
                  <a:ext cx="1814" cy="1814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D6E1E2">
                        <a:alpha val="0"/>
                      </a:srgbClr>
                    </a:gs>
                    <a:gs pos="100000">
                      <a:srgbClr val="F1F5F5"/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1" name="Oval 168"/>
                <p:cNvSpPr>
                  <a:spLocks noChangeArrowheads="1"/>
                </p:cNvSpPr>
                <p:nvPr/>
              </p:nvSpPr>
              <p:spPr bwMode="gray">
                <a:xfrm>
                  <a:off x="1744" y="1372"/>
                  <a:ext cx="1726" cy="169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AAB2B3"/>
                    </a:gs>
                    <a:gs pos="100000">
                      <a:srgbClr val="D6E1E2">
                        <a:alpha val="48000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2" name="Oval 169"/>
                <p:cNvSpPr>
                  <a:spLocks noChangeArrowheads="1"/>
                </p:cNvSpPr>
                <p:nvPr/>
              </p:nvSpPr>
              <p:spPr bwMode="gray">
                <a:xfrm>
                  <a:off x="1844" y="1420"/>
                  <a:ext cx="1535" cy="137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D6E1E2">
                        <a:alpha val="37999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eaVert" wrap="none" anchor="ctr"/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굴림" panose="020B0600000101010101" pitchFamily="50" charset="-127"/>
                      <a:ea typeface="굴림" panose="020B0600000101010101" pitchFamily="50" charset="-127"/>
                    </a:defRPr>
                  </a:lvl9pPr>
                </a:lstStyle>
                <a:p>
                  <a:pPr eaLnBrk="1" hangingPunct="1"/>
                  <a:endParaRPr kumimoji="0" lang="ko-KR" altLang="en-US">
                    <a:solidFill>
                      <a:prstClr val="black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98" name="TextBox 97"/>
              <p:cNvSpPr txBox="1"/>
              <p:nvPr/>
            </p:nvSpPr>
            <p:spPr bwMode="auto">
              <a:xfrm>
                <a:off x="513811" y="5199197"/>
                <a:ext cx="577402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ko-KR" sz="10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맑은 고딕"/>
                    <a:ea typeface="맑은 고딕" panose="020B0503020000020004" pitchFamily="50" charset="-127"/>
                  </a:rPr>
                  <a:t>Feeder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000" dirty="0" smtClean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맑은 고딕"/>
                    <a:ea typeface="맑은 고딕" panose="020B0503020000020004" pitchFamily="50" charset="-127"/>
                  </a:rPr>
                  <a:t>Library</a:t>
                </a:r>
              </a:p>
            </p:txBody>
          </p:sp>
        </p:grpSp>
      </p:grpSp>
      <p:grpSp>
        <p:nvGrpSpPr>
          <p:cNvPr id="128" name="그룹 127"/>
          <p:cNvGrpSpPr/>
          <p:nvPr/>
        </p:nvGrpSpPr>
        <p:grpSpPr>
          <a:xfrm>
            <a:off x="5258604" y="1084488"/>
            <a:ext cx="3561868" cy="1513037"/>
            <a:chOff x="4678738" y="4009870"/>
            <a:chExt cx="1407035" cy="220118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29" name="직사각형 128"/>
            <p:cNvSpPr/>
            <p:nvPr/>
          </p:nvSpPr>
          <p:spPr>
            <a:xfrm>
              <a:off x="4678738" y="4468232"/>
              <a:ext cx="1407035" cy="1742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en-US" altLang="ko-KR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23</a:t>
              </a: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년 比 </a:t>
              </a:r>
              <a:r>
                <a:rPr lang="en-US" altLang="ko-KR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24</a:t>
              </a: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년 기종교체 </a:t>
              </a:r>
              <a:r>
                <a:rPr lang="en-US" altLang="ko-KR" sz="1000" b="1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31%</a:t>
              </a:r>
              <a:r>
                <a:rPr lang="en-US" altLang="ko-KR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발생 증가</a:t>
              </a:r>
              <a:endParaRPr lang="en-US" altLang="ko-KR" sz="1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인력 감소 </a:t>
              </a:r>
              <a:r>
                <a:rPr lang="en-US" altLang="ko-KR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/ LINE </a:t>
              </a: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운영 수 감소 </a:t>
              </a:r>
              <a:endParaRPr lang="en-US" altLang="ko-KR" sz="10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제품 군 동일 판매 소</a:t>
              </a:r>
              <a:r>
                <a:rPr lang="en-US" altLang="ko-KR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LOT </a:t>
              </a: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요청 증가</a:t>
              </a:r>
              <a:endParaRPr lang="en-US" altLang="ko-KR" sz="10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과잉재고 예방 </a:t>
              </a:r>
              <a:r>
                <a:rPr lang="en-US" altLang="ko-KR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일 재고관리 운영</a:t>
              </a:r>
              <a:endParaRPr lang="en-US" altLang="ko-KR" sz="10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원자재 입고 지연 계획 변경</a:t>
              </a:r>
              <a:endParaRPr lang="ko-KR" alt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4678738" y="4009870"/>
              <a:ext cx="1407035" cy="4504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Bebas" pitchFamily="2" charset="0"/>
                </a:rPr>
                <a:t>제조 현장의 흐름 변화</a:t>
              </a:r>
              <a:endParaRPr lang="ko-KR" altLang="en-US" sz="1200" dirty="0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5249289" y="2657992"/>
            <a:ext cx="3561868" cy="1513037"/>
            <a:chOff x="4678738" y="4009870"/>
            <a:chExt cx="1407035" cy="2201184"/>
          </a:xfr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grpSpPr>
        <p:sp>
          <p:nvSpPr>
            <p:cNvPr id="132" name="직사각형 131"/>
            <p:cNvSpPr/>
            <p:nvPr/>
          </p:nvSpPr>
          <p:spPr>
            <a:xfrm>
              <a:off x="4678738" y="4468232"/>
              <a:ext cx="1407035" cy="17428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설비유실의 </a:t>
              </a:r>
              <a:r>
                <a:rPr lang="en-US" altLang="ko-KR" sz="1000" b="1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36%</a:t>
              </a:r>
              <a:r>
                <a:rPr lang="en-US" altLang="ko-KR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발생 변동유실 개선 및 </a:t>
              </a:r>
              <a:r>
                <a:rPr lang="ko-KR" altLang="en-US" sz="1000" dirty="0" err="1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마감율</a:t>
              </a:r>
              <a:r>
                <a:rPr lang="ko-KR" altLang="en-US" sz="100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안정화 </a:t>
              </a:r>
              <a:endParaRPr lang="en-US" altLang="ko-KR" sz="1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기종교체 외준비 강화 개선 </a:t>
              </a:r>
              <a:endParaRPr lang="en-US" altLang="ko-KR" sz="10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편리성 향상 </a:t>
              </a:r>
              <a:r>
                <a:rPr lang="en-US" altLang="ko-KR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– </a:t>
              </a: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단독</a:t>
              </a:r>
              <a:r>
                <a:rPr lang="en-US" altLang="ko-KR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,</a:t>
              </a:r>
              <a:r>
                <a:rPr lang="ko-KR" altLang="en-US" sz="1000" dirty="0" err="1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매칭</a:t>
              </a: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</a:t>
              </a:r>
              <a:r>
                <a:rPr lang="en-US" altLang="ko-KR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P/G FILE </a:t>
              </a: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운용</a:t>
              </a:r>
              <a:r>
                <a:rPr lang="en-US" altLang="ko-KR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(</a:t>
              </a: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제조</a:t>
              </a:r>
              <a:r>
                <a:rPr lang="en-US" altLang="ko-KR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,</a:t>
              </a: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생산운영</a:t>
              </a:r>
              <a:r>
                <a:rPr lang="en-US" altLang="ko-KR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)</a:t>
              </a: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설비 조정유실 감소 개선</a:t>
              </a:r>
              <a:endParaRPr lang="en-US" altLang="ko-KR" sz="1000" dirty="0" smtClean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  <a:p>
              <a:pPr marL="228600" indent="-2286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WO</a:t>
              </a:r>
              <a:r>
                <a:rPr lang="ko-KR" altLang="en-US" sz="1000" dirty="0" smtClean="0">
                  <a:ln w="0"/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마감 관리 변동성 개선 활동</a:t>
              </a:r>
              <a:endParaRPr lang="ko-KR" altLang="en-US" sz="10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4678738" y="4009870"/>
              <a:ext cx="1407035" cy="4504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dirty="0" smtClean="0"/>
                <a:t>개선 과제 방향</a:t>
              </a:r>
              <a:endParaRPr lang="ko-KR" altLang="en-US" sz="1200" dirty="0"/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1566337" y="4171029"/>
            <a:ext cx="2576079" cy="676743"/>
          </a:xfrm>
          <a:prstGeom prst="rect">
            <a:avLst/>
          </a:prstGeom>
          <a:solidFill>
            <a:srgbClr val="EAEAEA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51520" y="4216648"/>
            <a:ext cx="8568953" cy="2236688"/>
            <a:chOff x="251520" y="4216648"/>
            <a:chExt cx="8568953" cy="1718347"/>
          </a:xfrm>
        </p:grpSpPr>
        <p:grpSp>
          <p:nvGrpSpPr>
            <p:cNvPr id="59" name="그룹 74"/>
            <p:cNvGrpSpPr>
              <a:grpSpLocks/>
            </p:cNvGrpSpPr>
            <p:nvPr/>
          </p:nvGrpSpPr>
          <p:grpSpPr bwMode="auto">
            <a:xfrm>
              <a:off x="251520" y="4216648"/>
              <a:ext cx="8568952" cy="577050"/>
              <a:chOff x="647055" y="2244824"/>
              <a:chExt cx="7848872" cy="1072884"/>
            </a:xfrm>
          </p:grpSpPr>
          <p:sp>
            <p:nvSpPr>
              <p:cNvPr id="60" name="자유형 59"/>
              <p:cNvSpPr/>
              <p:nvPr/>
            </p:nvSpPr>
            <p:spPr>
              <a:xfrm flipH="1">
                <a:off x="4571491" y="2349573"/>
                <a:ext cx="3889510" cy="968135"/>
              </a:xfrm>
              <a:custGeom>
                <a:avLst/>
                <a:gdLst>
                  <a:gd name="connsiteX0" fmla="*/ 5823857 w 5823857"/>
                  <a:gd name="connsiteY0" fmla="*/ 751114 h 968828"/>
                  <a:gd name="connsiteX1" fmla="*/ 5823857 w 5823857"/>
                  <a:gd name="connsiteY1" fmla="*/ 751114 h 968828"/>
                  <a:gd name="connsiteX2" fmla="*/ 0 w 5823857"/>
                  <a:gd name="connsiteY2" fmla="*/ 968828 h 968828"/>
                  <a:gd name="connsiteX3" fmla="*/ 0 w 5823857"/>
                  <a:gd name="connsiteY3" fmla="*/ 0 h 968828"/>
                  <a:gd name="connsiteX4" fmla="*/ 174171 w 5823857"/>
                  <a:gd name="connsiteY4" fmla="*/ 0 h 968828"/>
                  <a:gd name="connsiteX5" fmla="*/ 5780314 w 5823857"/>
                  <a:gd name="connsiteY5" fmla="*/ 0 h 968828"/>
                  <a:gd name="connsiteX6" fmla="*/ 5823857 w 5823857"/>
                  <a:gd name="connsiteY6" fmla="*/ 751114 h 968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23857" h="968828">
                    <a:moveTo>
                      <a:pt x="5823857" y="751114"/>
                    </a:moveTo>
                    <a:lnTo>
                      <a:pt x="5823857" y="751114"/>
                    </a:lnTo>
                    <a:lnTo>
                      <a:pt x="0" y="968828"/>
                    </a:lnTo>
                    <a:lnTo>
                      <a:pt x="0" y="0"/>
                    </a:lnTo>
                    <a:lnTo>
                      <a:pt x="174171" y="0"/>
                    </a:lnTo>
                    <a:lnTo>
                      <a:pt x="5780314" y="0"/>
                    </a:lnTo>
                    <a:lnTo>
                      <a:pt x="5823857" y="751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 rot="5400000" flipH="1">
                <a:off x="4139798" y="-1247919"/>
                <a:ext cx="863386" cy="7848872"/>
              </a:xfrm>
              <a:prstGeom prst="rect">
                <a:avLst/>
              </a:prstGeom>
              <a:gradFill flip="none" rotWithShape="1">
                <a:gsLst>
                  <a:gs pos="21000">
                    <a:schemeClr val="accent1">
                      <a:lumMod val="1000"/>
                      <a:lumOff val="99000"/>
                      <a:alpha val="99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4000">
                    <a:schemeClr val="accent1">
                      <a:lumMod val="45000"/>
                      <a:lumOff val="55000"/>
                    </a:schemeClr>
                  </a:gs>
                  <a:gs pos="6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647056" y="2244824"/>
                <a:ext cx="962765" cy="863386"/>
              </a:xfrm>
              <a:prstGeom prst="rect">
                <a:avLst/>
              </a:prstGeom>
              <a:gradFill>
                <a:gsLst>
                  <a:gs pos="0">
                    <a:srgbClr val="9EA6B8"/>
                  </a:gs>
                  <a:gs pos="98148">
                    <a:srgbClr val="505974"/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3" name="Text Box 8"/>
              <p:cNvSpPr txBox="1">
                <a:spLocks noChangeArrowheads="1"/>
              </p:cNvSpPr>
              <p:nvPr/>
            </p:nvSpPr>
            <p:spPr bwMode="auto">
              <a:xfrm>
                <a:off x="4749801" y="2333795"/>
                <a:ext cx="1440174" cy="70339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rgbClr val="505974"/>
                    </a:solidFill>
                    <a:latin typeface="HY견고딕" pitchFamily="18" charset="-127"/>
                    <a:ea typeface="HY견고딕" pitchFamily="18" charset="-127"/>
                  </a:rPr>
                  <a:t>기종교체</a:t>
                </a:r>
                <a:endParaRPr lang="en-US" altLang="ko-KR" sz="1300" dirty="0" smtClean="0">
                  <a:solidFill>
                    <a:srgbClr val="505974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algn="ctr"/>
                <a:r>
                  <a:rPr lang="ko-KR" altLang="en-US" sz="1300" dirty="0" smtClean="0">
                    <a:solidFill>
                      <a:srgbClr val="505974"/>
                    </a:solidFill>
                    <a:latin typeface="HY견고딕" pitchFamily="18" charset="-127"/>
                    <a:ea typeface="HY견고딕" pitchFamily="18" charset="-127"/>
                  </a:rPr>
                  <a:t>개선 과제</a:t>
                </a:r>
                <a:endParaRPr lang="ko-KR" altLang="ko-KR" sz="1300" dirty="0">
                  <a:solidFill>
                    <a:srgbClr val="505974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 rot="16200000">
                <a:off x="4215832" y="2574949"/>
                <a:ext cx="864096" cy="203845"/>
              </a:xfrm>
              <a:prstGeom prst="rect">
                <a:avLst/>
              </a:prstGeom>
              <a:gradFill flip="none" rotWithShape="1">
                <a:gsLst>
                  <a:gs pos="14000">
                    <a:schemeClr val="bg1">
                      <a:lumMod val="8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 rot="5400000" flipH="1">
                <a:off x="4012628" y="2574949"/>
                <a:ext cx="864096" cy="203845"/>
              </a:xfrm>
              <a:prstGeom prst="rect">
                <a:avLst/>
              </a:prstGeom>
              <a:gradFill flip="none" rotWithShape="1">
                <a:gsLst>
                  <a:gs pos="14000">
                    <a:schemeClr val="bg1">
                      <a:lumMod val="8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214868" y="2287727"/>
                <a:ext cx="2114366" cy="79132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단독자재 </a:t>
                </a:r>
                <a:r>
                  <a:rPr lang="en-US" altLang="ko-KR" sz="1000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FEEDER </a:t>
                </a:r>
                <a:r>
                  <a:rPr lang="ko-KR" alt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이동대차 제작</a:t>
                </a:r>
                <a:endPara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 marL="171450" indent="-171450">
                  <a:lnSpc>
                    <a:spcPts val="1200"/>
                  </a:lnSpc>
                  <a:buFont typeface="Wingdings" panose="05000000000000000000" pitchFamily="2" charset="2"/>
                  <a:buChar char="§"/>
                  <a:defRPr/>
                </a:pPr>
                <a:r>
                  <a:rPr lang="ko-KR" altLang="en-US" sz="1000" dirty="0" err="1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외준비</a:t>
                </a:r>
                <a:r>
                  <a:rPr lang="ko-KR" alt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 개선 강화 </a:t>
                </a:r>
                <a:endPara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  <a:p>
                <a:pPr>
                  <a:lnSpc>
                    <a:spcPts val="1200"/>
                  </a:lnSpc>
                  <a:defRPr/>
                </a:pPr>
                <a:r>
                  <a:rPr lang="ko-KR" alt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▶ </a:t>
                </a:r>
                <a:r>
                  <a:rPr lang="en-US" altLang="ko-KR" sz="1000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PLAN </a:t>
                </a:r>
                <a:r>
                  <a:rPr lang="ko-KR" alt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일정 </a:t>
                </a:r>
                <a:r>
                  <a:rPr lang="en-US" altLang="ko-KR" sz="1000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: 6</a:t>
                </a:r>
                <a:r>
                  <a:rPr lang="ko-KR" alt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월</a:t>
                </a:r>
                <a:r>
                  <a:rPr lang="en-US" altLang="ko-KR" sz="1000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~7</a:t>
                </a:r>
                <a:r>
                  <a:rPr lang="ko-KR" altLang="en-US" sz="1000" dirty="0" smtClean="0">
                    <a:solidFill>
                      <a:schemeClr val="bg1">
                        <a:lumMod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월</a:t>
                </a:r>
                <a:endPara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8" name="Text Box 8"/>
              <p:cNvSpPr txBox="1">
                <a:spLocks noChangeArrowheads="1"/>
              </p:cNvSpPr>
              <p:nvPr/>
            </p:nvSpPr>
            <p:spPr bwMode="auto">
              <a:xfrm>
                <a:off x="730505" y="2452772"/>
                <a:ext cx="773990" cy="3956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rPr>
                  <a:t>STEP_1</a:t>
                </a:r>
                <a:endParaRPr lang="ko-KR" altLang="ko-KR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grpSp>
          <p:nvGrpSpPr>
            <p:cNvPr id="73" name="그룹 80"/>
            <p:cNvGrpSpPr>
              <a:grpSpLocks/>
            </p:cNvGrpSpPr>
            <p:nvPr/>
          </p:nvGrpSpPr>
          <p:grpSpPr bwMode="auto">
            <a:xfrm>
              <a:off x="251521" y="4797114"/>
              <a:ext cx="8568952" cy="577051"/>
              <a:chOff x="647056" y="3324323"/>
              <a:chExt cx="7848872" cy="1073505"/>
            </a:xfrm>
          </p:grpSpPr>
          <p:sp>
            <p:nvSpPr>
              <p:cNvPr id="74" name="자유형 73"/>
              <p:cNvSpPr/>
              <p:nvPr/>
            </p:nvSpPr>
            <p:spPr>
              <a:xfrm flipH="1">
                <a:off x="4571491" y="3429134"/>
                <a:ext cx="3889510" cy="968694"/>
              </a:xfrm>
              <a:custGeom>
                <a:avLst/>
                <a:gdLst>
                  <a:gd name="connsiteX0" fmla="*/ 5823857 w 5823857"/>
                  <a:gd name="connsiteY0" fmla="*/ 751114 h 968828"/>
                  <a:gd name="connsiteX1" fmla="*/ 5823857 w 5823857"/>
                  <a:gd name="connsiteY1" fmla="*/ 751114 h 968828"/>
                  <a:gd name="connsiteX2" fmla="*/ 0 w 5823857"/>
                  <a:gd name="connsiteY2" fmla="*/ 968828 h 968828"/>
                  <a:gd name="connsiteX3" fmla="*/ 0 w 5823857"/>
                  <a:gd name="connsiteY3" fmla="*/ 0 h 968828"/>
                  <a:gd name="connsiteX4" fmla="*/ 174171 w 5823857"/>
                  <a:gd name="connsiteY4" fmla="*/ 0 h 968828"/>
                  <a:gd name="connsiteX5" fmla="*/ 5780314 w 5823857"/>
                  <a:gd name="connsiteY5" fmla="*/ 0 h 968828"/>
                  <a:gd name="connsiteX6" fmla="*/ 5823857 w 5823857"/>
                  <a:gd name="connsiteY6" fmla="*/ 751114 h 968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23857" h="968828">
                    <a:moveTo>
                      <a:pt x="5823857" y="751114"/>
                    </a:moveTo>
                    <a:lnTo>
                      <a:pt x="5823857" y="751114"/>
                    </a:lnTo>
                    <a:lnTo>
                      <a:pt x="0" y="968828"/>
                    </a:lnTo>
                    <a:lnTo>
                      <a:pt x="0" y="0"/>
                    </a:lnTo>
                    <a:lnTo>
                      <a:pt x="174171" y="0"/>
                    </a:lnTo>
                    <a:lnTo>
                      <a:pt x="5780314" y="0"/>
                    </a:lnTo>
                    <a:lnTo>
                      <a:pt x="5823857" y="751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rot="5400000" flipH="1">
                <a:off x="4139549" y="-168170"/>
                <a:ext cx="863885" cy="7848872"/>
              </a:xfrm>
              <a:prstGeom prst="rect">
                <a:avLst/>
              </a:prstGeom>
              <a:gradFill flip="none" rotWithShape="1">
                <a:gsLst>
                  <a:gs pos="32000">
                    <a:schemeClr val="accent1">
                      <a:lumMod val="1000"/>
                      <a:lumOff val="99000"/>
                      <a:alpha val="99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647056" y="3324324"/>
                <a:ext cx="962765" cy="863885"/>
              </a:xfrm>
              <a:prstGeom prst="rect">
                <a:avLst/>
              </a:prstGeom>
              <a:gradFill>
                <a:gsLst>
                  <a:gs pos="0">
                    <a:srgbClr val="CACED8"/>
                  </a:gs>
                  <a:gs pos="98148">
                    <a:srgbClr val="9EA6B8"/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77" name="Text Box 8"/>
              <p:cNvSpPr txBox="1">
                <a:spLocks noChangeArrowheads="1"/>
              </p:cNvSpPr>
              <p:nvPr/>
            </p:nvSpPr>
            <p:spPr bwMode="auto">
              <a:xfrm>
                <a:off x="4739912" y="3442283"/>
                <a:ext cx="1440174" cy="703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rgbClr val="9EA6B8"/>
                    </a:solidFill>
                    <a:latin typeface="HY견고딕" pitchFamily="18" charset="-127"/>
                    <a:ea typeface="HY견고딕" pitchFamily="18" charset="-127"/>
                  </a:rPr>
                  <a:t>검교정</a:t>
                </a:r>
                <a:endParaRPr lang="en-US" altLang="ko-KR" sz="1300" dirty="0">
                  <a:solidFill>
                    <a:srgbClr val="9EA6B8"/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algn="ctr"/>
                <a:r>
                  <a:rPr lang="en-US" altLang="ko-KR" sz="1300" dirty="0" smtClean="0">
                    <a:solidFill>
                      <a:srgbClr val="9EA6B8"/>
                    </a:solidFill>
                    <a:latin typeface="HY견고딕" pitchFamily="18" charset="-127"/>
                    <a:ea typeface="HY견고딕" pitchFamily="18" charset="-127"/>
                  </a:rPr>
                  <a:t>Vision </a:t>
                </a:r>
                <a:endParaRPr lang="ko-KR" altLang="ko-KR" sz="1300" dirty="0">
                  <a:solidFill>
                    <a:srgbClr val="9EA6B8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 rot="16200000">
                <a:off x="4215831" y="3667149"/>
                <a:ext cx="864096" cy="203845"/>
              </a:xfrm>
              <a:prstGeom prst="rect">
                <a:avLst/>
              </a:prstGeom>
              <a:gradFill flip="none" rotWithShape="1">
                <a:gsLst>
                  <a:gs pos="14000">
                    <a:schemeClr val="bg1">
                      <a:lumMod val="8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 rot="5400000" flipH="1">
                <a:off x="4012629" y="3667149"/>
                <a:ext cx="864096" cy="203845"/>
              </a:xfrm>
              <a:prstGeom prst="rect">
                <a:avLst/>
              </a:prstGeom>
              <a:gradFill flip="none" rotWithShape="1">
                <a:gsLst>
                  <a:gs pos="14000">
                    <a:schemeClr val="bg1">
                      <a:lumMod val="8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83" name="Text Box 8"/>
              <p:cNvSpPr txBox="1">
                <a:spLocks noChangeArrowheads="1"/>
              </p:cNvSpPr>
              <p:nvPr/>
            </p:nvSpPr>
            <p:spPr bwMode="auto">
              <a:xfrm>
                <a:off x="749685" y="3541826"/>
                <a:ext cx="735628" cy="3958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rPr>
                  <a:t>STEP_2</a:t>
                </a:r>
                <a:endParaRPr lang="ko-KR" altLang="ko-KR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grpSp>
          <p:nvGrpSpPr>
            <p:cNvPr id="134" name="그룹 85"/>
            <p:cNvGrpSpPr>
              <a:grpSpLocks/>
            </p:cNvGrpSpPr>
            <p:nvPr/>
          </p:nvGrpSpPr>
          <p:grpSpPr bwMode="auto">
            <a:xfrm>
              <a:off x="251520" y="5357091"/>
              <a:ext cx="8568952" cy="577904"/>
              <a:chOff x="647055" y="4365724"/>
              <a:chExt cx="7848872" cy="1074124"/>
            </a:xfrm>
          </p:grpSpPr>
          <p:sp>
            <p:nvSpPr>
              <p:cNvPr id="135" name="자유형 134"/>
              <p:cNvSpPr/>
              <p:nvPr/>
            </p:nvSpPr>
            <p:spPr>
              <a:xfrm flipH="1">
                <a:off x="4571491" y="4470439"/>
                <a:ext cx="3889510" cy="969409"/>
              </a:xfrm>
              <a:custGeom>
                <a:avLst/>
                <a:gdLst>
                  <a:gd name="connsiteX0" fmla="*/ 5823857 w 5823857"/>
                  <a:gd name="connsiteY0" fmla="*/ 751114 h 968828"/>
                  <a:gd name="connsiteX1" fmla="*/ 5823857 w 5823857"/>
                  <a:gd name="connsiteY1" fmla="*/ 751114 h 968828"/>
                  <a:gd name="connsiteX2" fmla="*/ 0 w 5823857"/>
                  <a:gd name="connsiteY2" fmla="*/ 968828 h 968828"/>
                  <a:gd name="connsiteX3" fmla="*/ 0 w 5823857"/>
                  <a:gd name="connsiteY3" fmla="*/ 0 h 968828"/>
                  <a:gd name="connsiteX4" fmla="*/ 174171 w 5823857"/>
                  <a:gd name="connsiteY4" fmla="*/ 0 h 968828"/>
                  <a:gd name="connsiteX5" fmla="*/ 5780314 w 5823857"/>
                  <a:gd name="connsiteY5" fmla="*/ 0 h 968828"/>
                  <a:gd name="connsiteX6" fmla="*/ 5823857 w 5823857"/>
                  <a:gd name="connsiteY6" fmla="*/ 751114 h 968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23857" h="968828">
                    <a:moveTo>
                      <a:pt x="5823857" y="751114"/>
                    </a:moveTo>
                    <a:lnTo>
                      <a:pt x="5823857" y="751114"/>
                    </a:lnTo>
                    <a:lnTo>
                      <a:pt x="0" y="968828"/>
                    </a:lnTo>
                    <a:lnTo>
                      <a:pt x="0" y="0"/>
                    </a:lnTo>
                    <a:lnTo>
                      <a:pt x="174171" y="0"/>
                    </a:lnTo>
                    <a:lnTo>
                      <a:pt x="5780314" y="0"/>
                    </a:lnTo>
                    <a:lnTo>
                      <a:pt x="5823857" y="751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 rot="5400000" flipH="1">
                <a:off x="4139144" y="873635"/>
                <a:ext cx="864694" cy="7848872"/>
              </a:xfrm>
              <a:prstGeom prst="rect">
                <a:avLst/>
              </a:prstGeom>
              <a:gradFill flip="none" rotWithShape="1">
                <a:gsLst>
                  <a:gs pos="21000">
                    <a:schemeClr val="accent1">
                      <a:lumMod val="1000"/>
                      <a:lumOff val="99000"/>
                      <a:alpha val="99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4000">
                    <a:schemeClr val="accent1">
                      <a:lumMod val="45000"/>
                      <a:lumOff val="55000"/>
                    </a:schemeClr>
                  </a:gs>
                  <a:gs pos="65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7" name="직사각형 136"/>
              <p:cNvSpPr/>
              <p:nvPr/>
            </p:nvSpPr>
            <p:spPr>
              <a:xfrm>
                <a:off x="647056" y="4365724"/>
                <a:ext cx="962765" cy="864694"/>
              </a:xfrm>
              <a:prstGeom prst="rect">
                <a:avLst/>
              </a:prstGeom>
              <a:gradFill>
                <a:gsLst>
                  <a:gs pos="0">
                    <a:srgbClr val="A9A9C3"/>
                  </a:gs>
                  <a:gs pos="98148">
                    <a:srgbClr val="535375"/>
                  </a:gs>
                </a:gsLst>
                <a:lin ang="7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38" name="Text Box 8"/>
              <p:cNvSpPr txBox="1">
                <a:spLocks noChangeArrowheads="1"/>
              </p:cNvSpPr>
              <p:nvPr/>
            </p:nvSpPr>
            <p:spPr bwMode="auto">
              <a:xfrm>
                <a:off x="4761335" y="4664257"/>
                <a:ext cx="1440174" cy="417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ko-KR" altLang="en-US" sz="1300" dirty="0" smtClean="0">
                    <a:solidFill>
                      <a:srgbClr val="696995"/>
                    </a:solidFill>
                    <a:latin typeface="HY견고딕" pitchFamily="18" charset="-127"/>
                    <a:ea typeface="HY견고딕" pitchFamily="18" charset="-127"/>
                  </a:rPr>
                  <a:t>공정 동기화</a:t>
                </a:r>
                <a:endParaRPr lang="ko-KR" altLang="ko-KR" sz="1300" dirty="0">
                  <a:solidFill>
                    <a:srgbClr val="696995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39" name="직사각형 138"/>
              <p:cNvSpPr/>
              <p:nvPr/>
            </p:nvSpPr>
            <p:spPr>
              <a:xfrm rot="16200000">
                <a:off x="4215831" y="4699024"/>
                <a:ext cx="864096" cy="203845"/>
              </a:xfrm>
              <a:prstGeom prst="rect">
                <a:avLst/>
              </a:prstGeom>
              <a:gradFill flip="none" rotWithShape="1">
                <a:gsLst>
                  <a:gs pos="14000">
                    <a:schemeClr val="bg1">
                      <a:lumMod val="8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0" name="직사각형 139"/>
              <p:cNvSpPr/>
              <p:nvPr/>
            </p:nvSpPr>
            <p:spPr>
              <a:xfrm rot="5400000" flipH="1">
                <a:off x="4012629" y="4699024"/>
                <a:ext cx="864096" cy="203845"/>
              </a:xfrm>
              <a:prstGeom prst="rect">
                <a:avLst/>
              </a:prstGeom>
              <a:gradFill flip="none" rotWithShape="1">
                <a:gsLst>
                  <a:gs pos="14000">
                    <a:schemeClr val="bg1">
                      <a:lumMod val="85000"/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43" name="Text Box 8"/>
              <p:cNvSpPr txBox="1">
                <a:spLocks noChangeArrowheads="1"/>
              </p:cNvSpPr>
              <p:nvPr/>
            </p:nvSpPr>
            <p:spPr bwMode="auto">
              <a:xfrm>
                <a:off x="741444" y="4607911"/>
                <a:ext cx="773990" cy="3955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HY견고딕" pitchFamily="18" charset="-127"/>
                    <a:ea typeface="HY견고딕" pitchFamily="18" charset="-127"/>
                  </a:rPr>
                  <a:t>STEP_3</a:t>
                </a:r>
                <a:endParaRPr lang="ko-KR" altLang="ko-KR" sz="1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</p:grpSp>
      <p:sp>
        <p:nvSpPr>
          <p:cNvPr id="157" name="TextBox 156"/>
          <p:cNvSpPr txBox="1"/>
          <p:nvPr/>
        </p:nvSpPr>
        <p:spPr bwMode="auto">
          <a:xfrm>
            <a:off x="6328467" y="4974851"/>
            <a:ext cx="2308345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기종교체 후 조정유실 증가 개선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설비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별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Library Vision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상이점 교정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200"/>
              </a:lnSpc>
              <a:defRPr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▶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PLAN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일정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6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~8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월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8" name="TextBox 157"/>
          <p:cNvSpPr txBox="1"/>
          <p:nvPr/>
        </p:nvSpPr>
        <p:spPr bwMode="auto">
          <a:xfrm>
            <a:off x="6328467" y="5723331"/>
            <a:ext cx="2308345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WO</a:t>
            </a:r>
            <a:r>
              <a:rPr lang="ko-KR" altLang="en-US" sz="1000" dirty="0" err="1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마감율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개선 활동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lnSpc>
                <a:spcPts val="12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정시마감 지연 변동유실 최소화</a:t>
            </a:r>
            <a:endParaRPr lang="en-US" altLang="ko-KR" sz="1000" dirty="0" smtClean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ts val="1200"/>
              </a:lnSpc>
              <a:defRPr/>
            </a:pP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▶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PLAN 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일정 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5</a:t>
            </a:r>
            <a:r>
              <a:rPr lang="ko-KR" altLang="en-US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월</a:t>
            </a:r>
            <a:r>
              <a: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~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2400" b="1" dirty="0" smtClean="0">
                <a:solidFill>
                  <a:prstClr val="black"/>
                </a:solidFill>
              </a:rPr>
              <a:t>3-5.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sp>
        <p:nvSpPr>
          <p:cNvPr id="141" name="Rectangle 37"/>
          <p:cNvSpPr>
            <a:spLocks noChangeArrowheads="1"/>
          </p:cNvSpPr>
          <p:nvPr/>
        </p:nvSpPr>
        <p:spPr bwMode="auto">
          <a:xfrm>
            <a:off x="251520" y="7201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ko-KR" b="1" dirty="0" smtClean="0">
                <a:latin typeface="+mn-ea"/>
              </a:rPr>
              <a:t>■</a:t>
            </a:r>
            <a:r>
              <a:rPr lang="ko-KR" altLang="en-US" b="1" dirty="0" smtClean="0">
                <a:latin typeface="+mn-ea"/>
                <a:ea typeface="+mn-ea"/>
              </a:rPr>
              <a:t> 자동화 </a:t>
            </a:r>
            <a:r>
              <a:rPr lang="en-US" altLang="ko-KR" b="1" dirty="0" smtClean="0">
                <a:latin typeface="+mn-ea"/>
                <a:ea typeface="+mn-ea"/>
              </a:rPr>
              <a:t>_ </a:t>
            </a:r>
            <a:r>
              <a:rPr lang="ko-KR" altLang="en-US" b="1" dirty="0">
                <a:solidFill>
                  <a:srgbClr val="000000"/>
                </a:solidFill>
                <a:latin typeface="+mj-ea"/>
              </a:rPr>
              <a:t>기종교체 </a:t>
            </a:r>
            <a:r>
              <a:rPr lang="en-US" altLang="ko-KR" b="1" dirty="0">
                <a:solidFill>
                  <a:srgbClr val="000000"/>
                </a:solidFill>
                <a:latin typeface="+mj-ea"/>
              </a:rPr>
              <a:t>&amp; </a:t>
            </a:r>
            <a:r>
              <a:rPr lang="ko-KR" altLang="en-US" b="1" dirty="0">
                <a:solidFill>
                  <a:srgbClr val="000000"/>
                </a:solidFill>
                <a:latin typeface="+mj-ea"/>
              </a:rPr>
              <a:t>공정 동기화</a:t>
            </a:r>
            <a:endParaRPr lang="en-US" altLang="ko-KR" sz="10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84" name="타원 83">
            <a:hlinkClick r:id="rId4" action="ppaction://hlinksldjump"/>
          </p:cNvPr>
          <p:cNvSpPr/>
          <p:nvPr/>
        </p:nvSpPr>
        <p:spPr>
          <a:xfrm>
            <a:off x="3779912" y="4655756"/>
            <a:ext cx="204647" cy="1978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>
            <a:hlinkClick r:id="rId5" action="ppaction://hlinksldjump"/>
          </p:cNvPr>
          <p:cNvSpPr/>
          <p:nvPr/>
        </p:nvSpPr>
        <p:spPr>
          <a:xfrm>
            <a:off x="3790396" y="5365172"/>
            <a:ext cx="204647" cy="1978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2" name="타원 141">
            <a:hlinkClick r:id="rId6" action="ppaction://hlinksldjump"/>
          </p:cNvPr>
          <p:cNvSpPr/>
          <p:nvPr/>
        </p:nvSpPr>
        <p:spPr>
          <a:xfrm>
            <a:off x="3798393" y="6111491"/>
            <a:ext cx="204647" cy="19782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  <a:scene3d>
            <a:camera prst="orthographicFront"/>
            <a:lightRig rig="balanced" dir="t"/>
          </a:scene3d>
          <a:sp3d prstMaterial="softEdge">
            <a:bevelT w="635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75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71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" y="1125868"/>
            <a:ext cx="8663365" cy="4437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>
                <a:latin typeface="+mn-ea"/>
              </a:rPr>
              <a:t>별첨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342535" y="807065"/>
            <a:ext cx="4425318" cy="307777"/>
            <a:chOff x="342535" y="807065"/>
            <a:chExt cx="4425318" cy="307777"/>
          </a:xfrm>
        </p:grpSpPr>
        <p:sp>
          <p:nvSpPr>
            <p:cNvPr id="27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433163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MODEL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별 </a:t>
              </a:r>
              <a:r>
                <a:rPr lang="ko-KR" altLang="en-US" sz="1400" b="1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매칭률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및 단독자재 검색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P/G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작성 활용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28" name="타원 27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2171418" y="1916832"/>
            <a:ext cx="1224136" cy="360040"/>
          </a:xfrm>
          <a:prstGeom prst="roundRect">
            <a:avLst/>
          </a:prstGeom>
          <a:solidFill>
            <a:schemeClr val="lt1">
              <a:alpha val="4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</a:rPr>
              <a:t>현재 가동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MODEL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2991" y="1120407"/>
            <a:ext cx="1080120" cy="329190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8" name="꺾인 연결선 7"/>
          <p:cNvCxnSpPr>
            <a:stCxn id="2" idx="0"/>
            <a:endCxn id="6" idx="2"/>
          </p:cNvCxnSpPr>
          <p:nvPr/>
        </p:nvCxnSpPr>
        <p:spPr>
          <a:xfrm rot="5400000" flipH="1" flipV="1">
            <a:off x="2934651" y="1298433"/>
            <a:ext cx="467235" cy="769565"/>
          </a:xfrm>
          <a:prstGeom prst="bentConnector3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81967" y="4566479"/>
            <a:ext cx="548058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4472C4"/>
                </a:solidFill>
                <a:latin typeface="맑은 고딕" panose="020B0503020000020004" pitchFamily="50" charset="-127"/>
              </a:rPr>
              <a:t>◇ 부품 </a:t>
            </a:r>
            <a:r>
              <a:rPr lang="ko-KR" altLang="en-US" sz="1000" b="1" dirty="0" err="1">
                <a:solidFill>
                  <a:srgbClr val="4472C4"/>
                </a:solidFill>
                <a:latin typeface="맑은 고딕" panose="020B0503020000020004" pitchFamily="50" charset="-127"/>
              </a:rPr>
              <a:t>매칭률</a:t>
            </a:r>
            <a:r>
              <a:rPr lang="ko-KR" altLang="en-US" sz="1000" b="1" dirty="0">
                <a:solidFill>
                  <a:srgbClr val="4472C4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반제품 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CODE </a:t>
            </a:r>
            <a:r>
              <a:rPr lang="ko-KR" altLang="en-US" sz="1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선택시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부품 </a:t>
            </a:r>
            <a:r>
              <a:rPr lang="ko-KR" altLang="en-US" sz="1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매칭률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높은 순으로 상위 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20EA MODEL 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표현됨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1000" dirty="0"/>
              <a:t> 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81967" y="4887755"/>
            <a:ext cx="562411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>
                <a:solidFill>
                  <a:srgbClr val="4472C4"/>
                </a:solidFill>
                <a:latin typeface="맑은 고딕" panose="020B0503020000020004" pitchFamily="50" charset="-127"/>
              </a:rPr>
              <a:t>◇ </a:t>
            </a:r>
            <a:r>
              <a:rPr lang="en-US" altLang="ko-KR" sz="1000" b="1" dirty="0">
                <a:solidFill>
                  <a:srgbClr val="4472C4"/>
                </a:solidFill>
                <a:latin typeface="맑은 고딕" panose="020B0503020000020004" pitchFamily="50" charset="-127"/>
              </a:rPr>
              <a:t>CHANGE MODEL 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부품 </a:t>
            </a:r>
            <a:r>
              <a:rPr lang="ko-KR" altLang="en-US" sz="1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매칭률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CODE 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기준 변경할 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MODEL </a:t>
            </a:r>
            <a:r>
              <a:rPr lang="ko-KR" altLang="en-US" sz="1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선택시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단독 부품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CODE 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출력됨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.</a:t>
            </a:r>
            <a:r>
              <a:rPr lang="ko-KR" altLang="en-US" sz="1000" dirty="0"/>
              <a:t> 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985283" y="2474266"/>
            <a:ext cx="1224136" cy="360040"/>
          </a:xfrm>
          <a:prstGeom prst="roundRect">
            <a:avLst/>
          </a:prstGeom>
          <a:solidFill>
            <a:schemeClr val="lt1">
              <a:alpha val="4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00" b="1" dirty="0" smtClean="0">
                <a:solidFill>
                  <a:srgbClr val="0000FF"/>
                </a:solidFill>
              </a:rPr>
              <a:t>기종변경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MODEL</a:t>
            </a: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24" name="꺾인 연결선 23"/>
          <p:cNvCxnSpPr>
            <a:stCxn id="23" idx="0"/>
            <a:endCxn id="29" idx="3"/>
          </p:cNvCxnSpPr>
          <p:nvPr/>
        </p:nvCxnSpPr>
        <p:spPr>
          <a:xfrm rot="5400000" flipH="1" flipV="1">
            <a:off x="5188781" y="1679618"/>
            <a:ext cx="1203219" cy="386079"/>
          </a:xfrm>
          <a:prstGeom prst="bentConnector4">
            <a:avLst>
              <a:gd name="adj1" fmla="val 15271"/>
              <a:gd name="adj2" fmla="val 124445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195592" y="1106452"/>
            <a:ext cx="787838" cy="329190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 rot="2135502">
            <a:off x="6445976" y="3221265"/>
            <a:ext cx="2145139" cy="307777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effectLst>
            <a:glow rad="63500">
              <a:schemeClr val="accent3">
                <a:lumMod val="20000"/>
                <a:lumOff val="80000"/>
                <a:alpha val="7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변경 단독자재 자동출력</a:t>
            </a:r>
            <a:r>
              <a:rPr lang="en-US" altLang="ko-KR" sz="1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1940" y="3834245"/>
            <a:ext cx="5251759" cy="307777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effectLst>
            <a:glow rad="63500">
              <a:schemeClr val="accent3">
                <a:lumMod val="20000"/>
                <a:lumOff val="80000"/>
                <a:alpha val="7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▣ 구현 항목 </a:t>
            </a:r>
            <a:r>
              <a:rPr lang="en-US" altLang="ko-KR" sz="1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ko-KR" altLang="en-US" sz="1400" b="0" cap="none" spc="0" dirty="0" err="1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부품매칭</a:t>
            </a:r>
            <a:r>
              <a:rPr lang="ko-KR" altLang="en-US" sz="1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순위</a:t>
            </a:r>
            <a:r>
              <a:rPr lang="en-US" altLang="ko-KR" sz="1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</a:t>
            </a:r>
            <a:r>
              <a:rPr lang="ko-KR" altLang="en-US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물량점유율</a:t>
            </a:r>
            <a:r>
              <a:rPr lang="en-US" altLang="ko-KR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ko-KR" altLang="en-US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부품종수</a:t>
            </a:r>
            <a:r>
              <a:rPr lang="en-US" altLang="ko-KR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 </a:t>
            </a:r>
            <a:r>
              <a:rPr lang="ko-KR" altLang="en-US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최적</a:t>
            </a:r>
            <a:r>
              <a:rPr lang="en-US" altLang="ko-KR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 </a:t>
            </a:r>
            <a:endParaRPr lang="en-US" altLang="ko-KR" sz="1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5" name="그룹 28"/>
          <p:cNvGrpSpPr>
            <a:grpSpLocks/>
          </p:cNvGrpSpPr>
          <p:nvPr/>
        </p:nvGrpSpPr>
        <p:grpSpPr bwMode="auto">
          <a:xfrm>
            <a:off x="179511" y="5655764"/>
            <a:ext cx="3018347" cy="839990"/>
            <a:chOff x="846600" y="2351030"/>
            <a:chExt cx="3490938" cy="166217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36" name="그룹 42"/>
            <p:cNvGrpSpPr>
              <a:grpSpLocks/>
            </p:cNvGrpSpPr>
            <p:nvPr/>
          </p:nvGrpSpPr>
          <p:grpSpPr bwMode="auto">
            <a:xfrm>
              <a:off x="978148" y="2351030"/>
              <a:ext cx="3359390" cy="1662170"/>
              <a:chOff x="4736186" y="2351030"/>
              <a:chExt cx="3359390" cy="1662170"/>
            </a:xfrm>
          </p:grpSpPr>
          <p:sp>
            <p:nvSpPr>
              <p:cNvPr id="44" name="자유형 43"/>
              <p:cNvSpPr/>
              <p:nvPr/>
            </p:nvSpPr>
            <p:spPr>
              <a:xfrm flipH="1">
                <a:off x="4834618" y="2922550"/>
                <a:ext cx="3260958" cy="1090650"/>
              </a:xfrm>
              <a:custGeom>
                <a:avLst/>
                <a:gdLst>
                  <a:gd name="connsiteX0" fmla="*/ 5823857 w 5823857"/>
                  <a:gd name="connsiteY0" fmla="*/ 751114 h 968828"/>
                  <a:gd name="connsiteX1" fmla="*/ 5823857 w 5823857"/>
                  <a:gd name="connsiteY1" fmla="*/ 751114 h 968828"/>
                  <a:gd name="connsiteX2" fmla="*/ 0 w 5823857"/>
                  <a:gd name="connsiteY2" fmla="*/ 968828 h 968828"/>
                  <a:gd name="connsiteX3" fmla="*/ 0 w 5823857"/>
                  <a:gd name="connsiteY3" fmla="*/ 0 h 968828"/>
                  <a:gd name="connsiteX4" fmla="*/ 174171 w 5823857"/>
                  <a:gd name="connsiteY4" fmla="*/ 0 h 968828"/>
                  <a:gd name="connsiteX5" fmla="*/ 5780314 w 5823857"/>
                  <a:gd name="connsiteY5" fmla="*/ 0 h 968828"/>
                  <a:gd name="connsiteX6" fmla="*/ 5823857 w 5823857"/>
                  <a:gd name="connsiteY6" fmla="*/ 751114 h 968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23857" h="968828">
                    <a:moveTo>
                      <a:pt x="5823857" y="751114"/>
                    </a:moveTo>
                    <a:lnTo>
                      <a:pt x="5823857" y="751114"/>
                    </a:lnTo>
                    <a:lnTo>
                      <a:pt x="0" y="968828"/>
                    </a:lnTo>
                    <a:lnTo>
                      <a:pt x="0" y="0"/>
                    </a:lnTo>
                    <a:lnTo>
                      <a:pt x="174171" y="0"/>
                    </a:lnTo>
                    <a:lnTo>
                      <a:pt x="5780314" y="0"/>
                    </a:lnTo>
                    <a:lnTo>
                      <a:pt x="5823857" y="751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000"/>
              </a:p>
            </p:txBody>
          </p:sp>
          <p:sp>
            <p:nvSpPr>
              <p:cNvPr id="45" name="모서리가 둥근 직사각형 44"/>
              <p:cNvSpPr/>
              <p:nvPr/>
            </p:nvSpPr>
            <p:spPr>
              <a:xfrm rot="5400000" flipH="1">
                <a:off x="5601461" y="1485755"/>
                <a:ext cx="1457376" cy="3187928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bg1"/>
                  </a:gs>
                  <a:gs pos="74000">
                    <a:schemeClr val="bg1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000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978148" y="2782845"/>
              <a:ext cx="3187928" cy="63343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000">
                  <a:schemeClr val="bg1">
                    <a:lumMod val="85000"/>
                    <a:alpha val="7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/>
            </a:p>
          </p:txBody>
        </p:sp>
        <p:sp>
          <p:nvSpPr>
            <p:cNvPr id="38" name="Text Box 8"/>
            <p:cNvSpPr txBox="1">
              <a:spLocks noChangeArrowheads="1"/>
            </p:cNvSpPr>
            <p:nvPr/>
          </p:nvSpPr>
          <p:spPr bwMode="auto">
            <a:xfrm>
              <a:off x="846600" y="2425178"/>
              <a:ext cx="1599605" cy="517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rgbClr val="647092"/>
                  </a:solidFill>
                  <a:latin typeface="HY견고딕" pitchFamily="18" charset="-127"/>
                  <a:ea typeface="HY견고딕" pitchFamily="18" charset="-127"/>
                </a:rPr>
                <a:t>생산운영 개선</a:t>
              </a:r>
              <a:endParaRPr lang="ko-KR" altLang="ko-KR" sz="1100" dirty="0">
                <a:solidFill>
                  <a:srgbClr val="647092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978148" y="3157508"/>
              <a:ext cx="3187927" cy="650898"/>
            </a:xfrm>
            <a:prstGeom prst="rect">
              <a:avLst/>
            </a:prstGeom>
            <a:solidFill>
              <a:srgbClr val="EAEAEA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914840" y="3068039"/>
              <a:ext cx="2132165" cy="791737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WO</a:t>
              </a:r>
              <a:r>
                <a:rPr lang="ko-KR" altLang="en-US" sz="1000" dirty="0" err="1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배포시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최적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LINE 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및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ts val="1200"/>
                </a:lnSpc>
                <a:defRPr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err="1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매칭율</a:t>
              </a: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참고 계획적용 진행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1" name="Text Box 8"/>
            <p:cNvSpPr txBox="1">
              <a:spLocks noChangeArrowheads="1"/>
            </p:cNvSpPr>
            <p:nvPr/>
          </p:nvSpPr>
          <p:spPr bwMode="auto">
            <a:xfrm>
              <a:off x="3191380" y="2413511"/>
              <a:ext cx="894902" cy="48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rgbClr val="647092"/>
                  </a:solidFill>
                  <a:latin typeface="HY견고딕" pitchFamily="18" charset="-127"/>
                  <a:ea typeface="HY견고딕" pitchFamily="18" charset="-127"/>
                </a:rPr>
                <a:t>01</a:t>
              </a:r>
              <a:endParaRPr lang="ko-KR" altLang="ko-KR" sz="1000" dirty="0">
                <a:solidFill>
                  <a:srgbClr val="647092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178187" y="3314676"/>
              <a:ext cx="693788" cy="373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 dirty="0" smtClean="0">
                  <a:solidFill>
                    <a:schemeClr val="accent1">
                      <a:lumMod val="50000"/>
                    </a:schemeClr>
                  </a:solidFill>
                </a:rPr>
                <a:t>Search</a:t>
              </a:r>
              <a:endParaRPr lang="ko-KR" altLang="en-US" sz="1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43" name="자유형 42"/>
            <p:cNvSpPr/>
            <p:nvPr/>
          </p:nvSpPr>
          <p:spPr>
            <a:xfrm rot="10800000">
              <a:off x="1389340" y="3251173"/>
              <a:ext cx="382614" cy="325449"/>
            </a:xfrm>
            <a:custGeom>
              <a:avLst/>
              <a:gdLst>
                <a:gd name="connsiteX0" fmla="*/ 13996 w 991534"/>
                <a:gd name="connsiteY0" fmla="*/ 842531 h 842531"/>
                <a:gd name="connsiteX1" fmla="*/ 0 w 991534"/>
                <a:gd name="connsiteY1" fmla="*/ 842531 h 842531"/>
                <a:gd name="connsiteX2" fmla="*/ 657033 w 991534"/>
                <a:gd name="connsiteY2" fmla="*/ 0 h 842531"/>
                <a:gd name="connsiteX3" fmla="*/ 991534 w 991534"/>
                <a:gd name="connsiteY3" fmla="*/ 428941 h 842531"/>
                <a:gd name="connsiteX4" fmla="*/ 647134 w 991534"/>
                <a:gd name="connsiteY4" fmla="*/ 171590 h 8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34" h="842531">
                  <a:moveTo>
                    <a:pt x="13996" y="842531"/>
                  </a:moveTo>
                  <a:lnTo>
                    <a:pt x="0" y="842531"/>
                  </a:lnTo>
                  <a:lnTo>
                    <a:pt x="657033" y="0"/>
                  </a:lnTo>
                  <a:lnTo>
                    <a:pt x="991534" y="428941"/>
                  </a:lnTo>
                  <a:lnTo>
                    <a:pt x="647134" y="171590"/>
                  </a:lnTo>
                  <a:close/>
                </a:path>
              </a:pathLst>
            </a:custGeom>
            <a:solidFill>
              <a:srgbClr val="647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/>
            </a:p>
          </p:txBody>
        </p:sp>
      </p:grpSp>
      <p:grpSp>
        <p:nvGrpSpPr>
          <p:cNvPr id="46" name="그룹 28"/>
          <p:cNvGrpSpPr>
            <a:grpSpLocks/>
          </p:cNvGrpSpPr>
          <p:nvPr/>
        </p:nvGrpSpPr>
        <p:grpSpPr bwMode="auto">
          <a:xfrm>
            <a:off x="3097666" y="5655764"/>
            <a:ext cx="2970594" cy="839990"/>
            <a:chOff x="846600" y="2351030"/>
            <a:chExt cx="3490938" cy="166217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47" name="그룹 42"/>
            <p:cNvGrpSpPr>
              <a:grpSpLocks/>
            </p:cNvGrpSpPr>
            <p:nvPr/>
          </p:nvGrpSpPr>
          <p:grpSpPr bwMode="auto">
            <a:xfrm>
              <a:off x="978148" y="2351030"/>
              <a:ext cx="3359390" cy="1662170"/>
              <a:chOff x="4736186" y="2351030"/>
              <a:chExt cx="3359390" cy="1662170"/>
            </a:xfrm>
          </p:grpSpPr>
          <p:sp>
            <p:nvSpPr>
              <p:cNvPr id="56" name="자유형 55"/>
              <p:cNvSpPr/>
              <p:nvPr/>
            </p:nvSpPr>
            <p:spPr>
              <a:xfrm flipH="1">
                <a:off x="4834618" y="2922550"/>
                <a:ext cx="3260958" cy="1090650"/>
              </a:xfrm>
              <a:custGeom>
                <a:avLst/>
                <a:gdLst>
                  <a:gd name="connsiteX0" fmla="*/ 5823857 w 5823857"/>
                  <a:gd name="connsiteY0" fmla="*/ 751114 h 968828"/>
                  <a:gd name="connsiteX1" fmla="*/ 5823857 w 5823857"/>
                  <a:gd name="connsiteY1" fmla="*/ 751114 h 968828"/>
                  <a:gd name="connsiteX2" fmla="*/ 0 w 5823857"/>
                  <a:gd name="connsiteY2" fmla="*/ 968828 h 968828"/>
                  <a:gd name="connsiteX3" fmla="*/ 0 w 5823857"/>
                  <a:gd name="connsiteY3" fmla="*/ 0 h 968828"/>
                  <a:gd name="connsiteX4" fmla="*/ 174171 w 5823857"/>
                  <a:gd name="connsiteY4" fmla="*/ 0 h 968828"/>
                  <a:gd name="connsiteX5" fmla="*/ 5780314 w 5823857"/>
                  <a:gd name="connsiteY5" fmla="*/ 0 h 968828"/>
                  <a:gd name="connsiteX6" fmla="*/ 5823857 w 5823857"/>
                  <a:gd name="connsiteY6" fmla="*/ 751114 h 968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23857" h="968828">
                    <a:moveTo>
                      <a:pt x="5823857" y="751114"/>
                    </a:moveTo>
                    <a:lnTo>
                      <a:pt x="5823857" y="751114"/>
                    </a:lnTo>
                    <a:lnTo>
                      <a:pt x="0" y="968828"/>
                    </a:lnTo>
                    <a:lnTo>
                      <a:pt x="0" y="0"/>
                    </a:lnTo>
                    <a:lnTo>
                      <a:pt x="174171" y="0"/>
                    </a:lnTo>
                    <a:lnTo>
                      <a:pt x="5780314" y="0"/>
                    </a:lnTo>
                    <a:lnTo>
                      <a:pt x="5823857" y="751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000"/>
              </a:p>
            </p:txBody>
          </p:sp>
          <p:sp>
            <p:nvSpPr>
              <p:cNvPr id="57" name="모서리가 둥근 직사각형 56"/>
              <p:cNvSpPr/>
              <p:nvPr/>
            </p:nvSpPr>
            <p:spPr>
              <a:xfrm rot="5400000" flipH="1">
                <a:off x="5601461" y="1485755"/>
                <a:ext cx="1457376" cy="3187928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bg1"/>
                  </a:gs>
                  <a:gs pos="74000">
                    <a:schemeClr val="bg1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000"/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978148" y="2782845"/>
              <a:ext cx="3187928" cy="63343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000">
                  <a:schemeClr val="bg1">
                    <a:lumMod val="85000"/>
                    <a:alpha val="7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/>
            </a:p>
          </p:txBody>
        </p:sp>
        <p:sp>
          <p:nvSpPr>
            <p:cNvPr id="49" name="Text Box 8"/>
            <p:cNvSpPr txBox="1">
              <a:spLocks noChangeArrowheads="1"/>
            </p:cNvSpPr>
            <p:nvPr/>
          </p:nvSpPr>
          <p:spPr bwMode="auto">
            <a:xfrm>
              <a:off x="846600" y="2425178"/>
              <a:ext cx="1599605" cy="517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100" dirty="0" err="1" smtClean="0">
                  <a:solidFill>
                    <a:srgbClr val="647092"/>
                  </a:solidFill>
                  <a:latin typeface="HY견고딕" pitchFamily="18" charset="-127"/>
                  <a:ea typeface="HY견고딕" pitchFamily="18" charset="-127"/>
                </a:rPr>
                <a:t>외준비</a:t>
              </a:r>
              <a:r>
                <a:rPr lang="ko-KR" altLang="en-US" sz="1100" dirty="0" smtClean="0">
                  <a:solidFill>
                    <a:srgbClr val="647092"/>
                  </a:solidFill>
                  <a:latin typeface="HY견고딕" pitchFamily="18" charset="-127"/>
                  <a:ea typeface="HY견고딕" pitchFamily="18" charset="-127"/>
                </a:rPr>
                <a:t> 개선</a:t>
              </a:r>
              <a:endParaRPr lang="ko-KR" altLang="ko-KR" sz="1100" dirty="0">
                <a:solidFill>
                  <a:srgbClr val="647092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978148" y="3157508"/>
              <a:ext cx="3187927" cy="650898"/>
            </a:xfrm>
            <a:prstGeom prst="rect">
              <a:avLst/>
            </a:prstGeom>
            <a:solidFill>
              <a:srgbClr val="EAEAEA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14840" y="3068039"/>
              <a:ext cx="2132165" cy="791737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변경 대상 단독부품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ts val="1200"/>
                </a:lnSpc>
                <a:defRPr/>
              </a:pPr>
              <a:r>
                <a:rPr lang="ko-KR" altLang="en-US" sz="1000" dirty="0" err="1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외준비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효율성 강화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Text Box 8"/>
            <p:cNvSpPr txBox="1">
              <a:spLocks noChangeArrowheads="1"/>
            </p:cNvSpPr>
            <p:nvPr/>
          </p:nvSpPr>
          <p:spPr bwMode="auto">
            <a:xfrm>
              <a:off x="3191380" y="2413511"/>
              <a:ext cx="894902" cy="48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647092"/>
                  </a:solidFill>
                  <a:latin typeface="HY견고딕" pitchFamily="18" charset="-127"/>
                  <a:ea typeface="HY견고딕" pitchFamily="18" charset="-127"/>
                </a:rPr>
                <a:t>02</a:t>
              </a:r>
              <a:endParaRPr lang="ko-KR" altLang="ko-KR" sz="1000" dirty="0">
                <a:solidFill>
                  <a:srgbClr val="647092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178187" y="3314676"/>
              <a:ext cx="693788" cy="373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000" b="1" dirty="0" smtClean="0">
                  <a:solidFill>
                    <a:schemeClr val="accent1">
                      <a:lumMod val="50000"/>
                    </a:schemeClr>
                  </a:solidFill>
                </a:rPr>
                <a:t>LIST</a:t>
              </a:r>
              <a:endParaRPr lang="ko-KR" altLang="en-US" sz="1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54" name="자유형 53"/>
            <p:cNvSpPr/>
            <p:nvPr/>
          </p:nvSpPr>
          <p:spPr>
            <a:xfrm rot="10800000">
              <a:off x="1389340" y="3251173"/>
              <a:ext cx="382614" cy="325449"/>
            </a:xfrm>
            <a:custGeom>
              <a:avLst/>
              <a:gdLst>
                <a:gd name="connsiteX0" fmla="*/ 13996 w 991534"/>
                <a:gd name="connsiteY0" fmla="*/ 842531 h 842531"/>
                <a:gd name="connsiteX1" fmla="*/ 0 w 991534"/>
                <a:gd name="connsiteY1" fmla="*/ 842531 h 842531"/>
                <a:gd name="connsiteX2" fmla="*/ 657033 w 991534"/>
                <a:gd name="connsiteY2" fmla="*/ 0 h 842531"/>
                <a:gd name="connsiteX3" fmla="*/ 991534 w 991534"/>
                <a:gd name="connsiteY3" fmla="*/ 428941 h 842531"/>
                <a:gd name="connsiteX4" fmla="*/ 647134 w 991534"/>
                <a:gd name="connsiteY4" fmla="*/ 171590 h 8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34" h="842531">
                  <a:moveTo>
                    <a:pt x="13996" y="842531"/>
                  </a:moveTo>
                  <a:lnTo>
                    <a:pt x="0" y="842531"/>
                  </a:lnTo>
                  <a:lnTo>
                    <a:pt x="657033" y="0"/>
                  </a:lnTo>
                  <a:lnTo>
                    <a:pt x="991534" y="428941"/>
                  </a:lnTo>
                  <a:lnTo>
                    <a:pt x="647134" y="171590"/>
                  </a:lnTo>
                  <a:close/>
                </a:path>
              </a:pathLst>
            </a:custGeom>
            <a:solidFill>
              <a:srgbClr val="647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/>
            </a:p>
          </p:txBody>
        </p:sp>
      </p:grpSp>
      <p:grpSp>
        <p:nvGrpSpPr>
          <p:cNvPr id="58" name="그룹 28"/>
          <p:cNvGrpSpPr>
            <a:grpSpLocks/>
          </p:cNvGrpSpPr>
          <p:nvPr/>
        </p:nvGrpSpPr>
        <p:grpSpPr bwMode="auto">
          <a:xfrm>
            <a:off x="6007140" y="5670306"/>
            <a:ext cx="3022809" cy="839990"/>
            <a:chOff x="846600" y="2351030"/>
            <a:chExt cx="3490938" cy="1662170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59" name="그룹 42"/>
            <p:cNvGrpSpPr>
              <a:grpSpLocks/>
            </p:cNvGrpSpPr>
            <p:nvPr/>
          </p:nvGrpSpPr>
          <p:grpSpPr bwMode="auto">
            <a:xfrm>
              <a:off x="978148" y="2351030"/>
              <a:ext cx="3359390" cy="1662170"/>
              <a:chOff x="4736186" y="2351030"/>
              <a:chExt cx="3359390" cy="1662170"/>
            </a:xfrm>
          </p:grpSpPr>
          <p:sp>
            <p:nvSpPr>
              <p:cNvPr id="67" name="자유형 66"/>
              <p:cNvSpPr/>
              <p:nvPr/>
            </p:nvSpPr>
            <p:spPr>
              <a:xfrm flipH="1">
                <a:off x="4834618" y="2922550"/>
                <a:ext cx="3260958" cy="1090650"/>
              </a:xfrm>
              <a:custGeom>
                <a:avLst/>
                <a:gdLst>
                  <a:gd name="connsiteX0" fmla="*/ 5823857 w 5823857"/>
                  <a:gd name="connsiteY0" fmla="*/ 751114 h 968828"/>
                  <a:gd name="connsiteX1" fmla="*/ 5823857 w 5823857"/>
                  <a:gd name="connsiteY1" fmla="*/ 751114 h 968828"/>
                  <a:gd name="connsiteX2" fmla="*/ 0 w 5823857"/>
                  <a:gd name="connsiteY2" fmla="*/ 968828 h 968828"/>
                  <a:gd name="connsiteX3" fmla="*/ 0 w 5823857"/>
                  <a:gd name="connsiteY3" fmla="*/ 0 h 968828"/>
                  <a:gd name="connsiteX4" fmla="*/ 174171 w 5823857"/>
                  <a:gd name="connsiteY4" fmla="*/ 0 h 968828"/>
                  <a:gd name="connsiteX5" fmla="*/ 5780314 w 5823857"/>
                  <a:gd name="connsiteY5" fmla="*/ 0 h 968828"/>
                  <a:gd name="connsiteX6" fmla="*/ 5823857 w 5823857"/>
                  <a:gd name="connsiteY6" fmla="*/ 751114 h 968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23857" h="968828">
                    <a:moveTo>
                      <a:pt x="5823857" y="751114"/>
                    </a:moveTo>
                    <a:lnTo>
                      <a:pt x="5823857" y="751114"/>
                    </a:lnTo>
                    <a:lnTo>
                      <a:pt x="0" y="968828"/>
                    </a:lnTo>
                    <a:lnTo>
                      <a:pt x="0" y="0"/>
                    </a:lnTo>
                    <a:lnTo>
                      <a:pt x="174171" y="0"/>
                    </a:lnTo>
                    <a:lnTo>
                      <a:pt x="5780314" y="0"/>
                    </a:lnTo>
                    <a:lnTo>
                      <a:pt x="5823857" y="75111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alpha val="20000"/>
                    </a:schemeClr>
                  </a:gs>
                  <a:gs pos="100000">
                    <a:schemeClr val="bg1">
                      <a:lumMod val="85000"/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000"/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 rot="5400000" flipH="1">
                <a:off x="5601461" y="1485755"/>
                <a:ext cx="1457376" cy="3187928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bg1"/>
                  </a:gs>
                  <a:gs pos="74000">
                    <a:schemeClr val="bg1"/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000"/>
              </a:p>
            </p:txBody>
          </p:sp>
        </p:grpSp>
        <p:sp>
          <p:nvSpPr>
            <p:cNvPr id="60" name="직사각형 59"/>
            <p:cNvSpPr/>
            <p:nvPr/>
          </p:nvSpPr>
          <p:spPr>
            <a:xfrm>
              <a:off x="978148" y="2782845"/>
              <a:ext cx="3187928" cy="633434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51000">
                  <a:schemeClr val="bg1">
                    <a:lumMod val="85000"/>
                    <a:alpha val="7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/>
            </a:p>
          </p:txBody>
        </p:sp>
        <p:sp>
          <p:nvSpPr>
            <p:cNvPr id="61" name="Text Box 8"/>
            <p:cNvSpPr txBox="1">
              <a:spLocks noChangeArrowheads="1"/>
            </p:cNvSpPr>
            <p:nvPr/>
          </p:nvSpPr>
          <p:spPr bwMode="auto">
            <a:xfrm>
              <a:off x="846600" y="2425178"/>
              <a:ext cx="1599605" cy="5176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ko-KR" altLang="en-US" sz="1100" dirty="0" smtClean="0">
                  <a:solidFill>
                    <a:srgbClr val="647092"/>
                  </a:solidFill>
                  <a:latin typeface="HY견고딕" pitchFamily="18" charset="-127"/>
                  <a:ea typeface="HY견고딕" pitchFamily="18" charset="-127"/>
                </a:rPr>
                <a:t>공유 </a:t>
              </a:r>
              <a:r>
                <a:rPr lang="en-US" altLang="ko-KR" sz="1100" dirty="0" smtClean="0">
                  <a:solidFill>
                    <a:srgbClr val="647092"/>
                  </a:solidFill>
                  <a:latin typeface="HY견고딕" pitchFamily="18" charset="-127"/>
                  <a:ea typeface="HY견고딕" pitchFamily="18" charset="-127"/>
                </a:rPr>
                <a:t>FILE </a:t>
              </a:r>
              <a:r>
                <a:rPr lang="ko-KR" altLang="en-US" sz="1100" dirty="0" smtClean="0">
                  <a:solidFill>
                    <a:srgbClr val="647092"/>
                  </a:solidFill>
                  <a:latin typeface="HY견고딕" pitchFamily="18" charset="-127"/>
                  <a:ea typeface="HY견고딕" pitchFamily="18" charset="-127"/>
                </a:rPr>
                <a:t>관리</a:t>
              </a:r>
              <a:endParaRPr lang="ko-KR" altLang="ko-KR" sz="1100" dirty="0">
                <a:solidFill>
                  <a:srgbClr val="647092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978148" y="3157508"/>
              <a:ext cx="3187927" cy="650898"/>
            </a:xfrm>
            <a:prstGeom prst="rect">
              <a:avLst/>
            </a:prstGeom>
            <a:solidFill>
              <a:srgbClr val="EAEAEA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914841" y="3068039"/>
              <a:ext cx="2132165" cy="791737"/>
            </a:xfrm>
            <a:prstGeom prst="rect">
              <a:avLst/>
            </a:prstGeom>
            <a:noFill/>
          </p:spPr>
          <p:txBody>
            <a:bodyPr anchor="ctr">
              <a:spAutoFit/>
            </a:bodyPr>
            <a:lstStyle/>
            <a:p>
              <a:pPr algn="ctr">
                <a:lnSpc>
                  <a:spcPts val="1200"/>
                </a:lnSpc>
                <a:defRPr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실행물량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/MODEL/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부품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ts val="1200"/>
                </a:lnSpc>
                <a:defRPr/>
              </a:pP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SHEET UPDATE 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운영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4" name="Text Box 8"/>
            <p:cNvSpPr txBox="1">
              <a:spLocks noChangeArrowheads="1"/>
            </p:cNvSpPr>
            <p:nvPr/>
          </p:nvSpPr>
          <p:spPr bwMode="auto">
            <a:xfrm>
              <a:off x="3191380" y="2413511"/>
              <a:ext cx="894902" cy="487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ko-KR" sz="1000" dirty="0" smtClean="0">
                  <a:solidFill>
                    <a:srgbClr val="647092"/>
                  </a:solidFill>
                  <a:latin typeface="HY견고딕" pitchFamily="18" charset="-127"/>
                  <a:ea typeface="HY견고딕" pitchFamily="18" charset="-127"/>
                </a:rPr>
                <a:t>03</a:t>
              </a:r>
              <a:endParaRPr lang="ko-KR" altLang="ko-KR" sz="1000" dirty="0">
                <a:solidFill>
                  <a:srgbClr val="647092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1178187" y="3314676"/>
              <a:ext cx="693788" cy="3730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1000" b="1" dirty="0" smtClean="0">
                  <a:solidFill>
                    <a:schemeClr val="accent1">
                      <a:lumMod val="50000"/>
                    </a:schemeClr>
                  </a:solidFill>
                </a:rPr>
                <a:t>신규</a:t>
              </a:r>
              <a:endParaRPr lang="ko-KR" altLang="en-US" sz="1000" b="1" dirty="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 rot="10800000">
              <a:off x="1389340" y="3251173"/>
              <a:ext cx="382614" cy="325449"/>
            </a:xfrm>
            <a:custGeom>
              <a:avLst/>
              <a:gdLst>
                <a:gd name="connsiteX0" fmla="*/ 13996 w 991534"/>
                <a:gd name="connsiteY0" fmla="*/ 842531 h 842531"/>
                <a:gd name="connsiteX1" fmla="*/ 0 w 991534"/>
                <a:gd name="connsiteY1" fmla="*/ 842531 h 842531"/>
                <a:gd name="connsiteX2" fmla="*/ 657033 w 991534"/>
                <a:gd name="connsiteY2" fmla="*/ 0 h 842531"/>
                <a:gd name="connsiteX3" fmla="*/ 991534 w 991534"/>
                <a:gd name="connsiteY3" fmla="*/ 428941 h 842531"/>
                <a:gd name="connsiteX4" fmla="*/ 647134 w 991534"/>
                <a:gd name="connsiteY4" fmla="*/ 171590 h 842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534" h="842531">
                  <a:moveTo>
                    <a:pt x="13996" y="842531"/>
                  </a:moveTo>
                  <a:lnTo>
                    <a:pt x="0" y="842531"/>
                  </a:lnTo>
                  <a:lnTo>
                    <a:pt x="657033" y="0"/>
                  </a:lnTo>
                  <a:lnTo>
                    <a:pt x="991534" y="428941"/>
                  </a:lnTo>
                  <a:lnTo>
                    <a:pt x="647134" y="171590"/>
                  </a:lnTo>
                  <a:close/>
                </a:path>
              </a:pathLst>
            </a:custGeom>
            <a:solidFill>
              <a:srgbClr val="6470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1000"/>
            </a:p>
          </p:txBody>
        </p:sp>
      </p:grpSp>
      <p:sp>
        <p:nvSpPr>
          <p:cNvPr id="55" name="굽은 화살표 54">
            <a:hlinkClick r:id="rId3" action="ppaction://hlinksldjump"/>
          </p:cNvPr>
          <p:cNvSpPr/>
          <p:nvPr/>
        </p:nvSpPr>
        <p:spPr>
          <a:xfrm rot="10800000" flipV="1">
            <a:off x="8480305" y="661409"/>
            <a:ext cx="401173" cy="417925"/>
          </a:xfrm>
          <a:prstGeom prst="bentArrow">
            <a:avLst>
              <a:gd name="adj1" fmla="val 39732"/>
              <a:gd name="adj2" fmla="val 33617"/>
              <a:gd name="adj3" fmla="val 25000"/>
              <a:gd name="adj4" fmla="val 43750"/>
            </a:avLst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642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직선 연결선 128"/>
          <p:cNvCxnSpPr>
            <a:stCxn id="116" idx="2"/>
            <a:endCxn id="125" idx="0"/>
          </p:cNvCxnSpPr>
          <p:nvPr/>
        </p:nvCxnSpPr>
        <p:spPr>
          <a:xfrm flipH="1">
            <a:off x="4686560" y="4950546"/>
            <a:ext cx="7126" cy="1303788"/>
          </a:xfrm>
          <a:prstGeom prst="line">
            <a:avLst/>
          </a:prstGeom>
          <a:ln w="12700">
            <a:solidFill>
              <a:schemeClr val="accent1">
                <a:shade val="95000"/>
                <a:satMod val="105000"/>
                <a:alpha val="52000"/>
              </a:schemeClr>
            </a:solidFill>
            <a:headEnd type="oval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>
                <a:latin typeface="+mn-ea"/>
              </a:rPr>
              <a:t>별첨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42535" y="807065"/>
            <a:ext cx="1839674" cy="307777"/>
            <a:chOff x="342535" y="807065"/>
            <a:chExt cx="1839674" cy="307777"/>
          </a:xfrm>
        </p:grpSpPr>
        <p:sp>
          <p:nvSpPr>
            <p:cNvPr id="32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7459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유실인자 개선활동 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33" name="타원 32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79512" y="1045549"/>
            <a:ext cx="8856984" cy="1481242"/>
            <a:chOff x="179512" y="1158770"/>
            <a:chExt cx="8856984" cy="1898096"/>
          </a:xfrm>
        </p:grpSpPr>
        <p:grpSp>
          <p:nvGrpSpPr>
            <p:cNvPr id="9" name="그룹 8"/>
            <p:cNvGrpSpPr/>
            <p:nvPr/>
          </p:nvGrpSpPr>
          <p:grpSpPr>
            <a:xfrm>
              <a:off x="179512" y="1158770"/>
              <a:ext cx="8856984" cy="1602454"/>
              <a:chOff x="179512" y="1158770"/>
              <a:chExt cx="10883442" cy="1602454"/>
            </a:xfrm>
          </p:grpSpPr>
          <p:pic>
            <p:nvPicPr>
              <p:cNvPr id="41" name="그림 40"/>
              <p:cNvPicPr>
                <a:picLocks noChangeAspect="1"/>
              </p:cNvPicPr>
              <p:nvPr/>
            </p:nvPicPr>
            <p:blipFill rotWithShape="1">
              <a:blip r:embed="rId2"/>
              <a:srcRect r="79582"/>
              <a:stretch/>
            </p:blipFill>
            <p:spPr>
              <a:xfrm>
                <a:off x="179512" y="1160451"/>
                <a:ext cx="1800200" cy="1600773"/>
              </a:xfrm>
              <a:prstGeom prst="rect">
                <a:avLst/>
              </a:prstGeom>
            </p:spPr>
          </p:pic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/>
              <a:srcRect l="7856" r="79544"/>
              <a:stretch/>
            </p:blipFill>
            <p:spPr>
              <a:xfrm>
                <a:off x="1909826" y="1158770"/>
                <a:ext cx="1152128" cy="1600773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1954" y="1213632"/>
                <a:ext cx="8001000" cy="1524000"/>
              </a:xfrm>
              <a:prstGeom prst="rect">
                <a:avLst/>
              </a:prstGeom>
            </p:spPr>
          </p:pic>
        </p:grpSp>
        <p:sp>
          <p:nvSpPr>
            <p:cNvPr id="46" name="모서리가 둥근 직사각형 45"/>
            <p:cNvSpPr/>
            <p:nvPr/>
          </p:nvSpPr>
          <p:spPr>
            <a:xfrm>
              <a:off x="2500139" y="1412776"/>
              <a:ext cx="3800053" cy="1235633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755576" y="1390865"/>
              <a:ext cx="888945" cy="1235633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3851920" y="2737632"/>
              <a:ext cx="1048222" cy="319234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1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/>
                <a:t>MOUNT</a:t>
              </a:r>
              <a:endParaRPr lang="ko-KR" altLang="en-US" sz="900" b="1" dirty="0"/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687648" y="2733537"/>
              <a:ext cx="900000" cy="319234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/>
                <a:t>Screen Print</a:t>
              </a:r>
              <a:endParaRPr lang="ko-KR" altLang="en-US" sz="900" b="1" dirty="0"/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1710843" y="2733537"/>
              <a:ext cx="671122" cy="319234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/>
                <a:t>SPI</a:t>
              </a:r>
              <a:endParaRPr lang="ko-KR" altLang="en-US" sz="900" b="1" dirty="0"/>
            </a:p>
          </p:txBody>
        </p:sp>
        <p:sp>
          <p:nvSpPr>
            <p:cNvPr id="64" name="모서리가 둥근 직사각형 63"/>
            <p:cNvSpPr/>
            <p:nvPr/>
          </p:nvSpPr>
          <p:spPr>
            <a:xfrm>
              <a:off x="7164288" y="2731363"/>
              <a:ext cx="1008112" cy="319234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7000"/>
                  </a:schemeClr>
                </a:gs>
                <a:gs pos="48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dirty="0" smtClean="0"/>
                <a:t>REFLOW</a:t>
              </a:r>
              <a:endParaRPr lang="ko-KR" altLang="en-US" sz="900" b="1" dirty="0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849307" y="2610590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j-lt"/>
              </a:rPr>
              <a:t>변경시간</a:t>
            </a:r>
            <a:r>
              <a:rPr lang="en-US" altLang="ko-KR" sz="1000" dirty="0" smtClean="0">
                <a:latin typeface="+mj-lt"/>
              </a:rPr>
              <a:t>: 23</a:t>
            </a:r>
            <a:r>
              <a:rPr lang="ko-KR" altLang="en-US" sz="1000" dirty="0" smtClean="0">
                <a:latin typeface="+mj-lt"/>
              </a:rPr>
              <a:t>분</a:t>
            </a:r>
            <a:endParaRPr lang="en-US" altLang="ko-KR" sz="1000" dirty="0" smtClean="0">
              <a:latin typeface="+mj-lt"/>
            </a:endParaRPr>
          </a:p>
          <a:p>
            <a:r>
              <a:rPr lang="ko-KR" altLang="en-US" sz="1000" dirty="0" smtClean="0">
                <a:latin typeface="+mj-lt"/>
              </a:rPr>
              <a:t>조정유실</a:t>
            </a:r>
            <a:r>
              <a:rPr lang="en-US" altLang="ko-KR" sz="1000" dirty="0" smtClean="0">
                <a:latin typeface="+mj-lt"/>
              </a:rPr>
              <a:t>: 25</a:t>
            </a:r>
            <a:r>
              <a:rPr lang="ko-KR" altLang="en-US" sz="1000" dirty="0" smtClean="0">
                <a:latin typeface="+mj-lt"/>
              </a:rPr>
              <a:t>분</a:t>
            </a:r>
            <a:endParaRPr lang="ko-KR" altLang="en-US" sz="1000" dirty="0">
              <a:latin typeface="+mj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09199" y="2613415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j-lt"/>
              </a:rPr>
              <a:t>변경시간</a:t>
            </a:r>
            <a:r>
              <a:rPr lang="en-US" altLang="ko-KR" sz="1000" dirty="0" smtClean="0">
                <a:latin typeface="+mj-lt"/>
              </a:rPr>
              <a:t>: 5</a:t>
            </a:r>
            <a:r>
              <a:rPr lang="ko-KR" altLang="en-US" sz="1000" dirty="0" smtClean="0">
                <a:latin typeface="+mj-lt"/>
              </a:rPr>
              <a:t>분</a:t>
            </a:r>
            <a:endParaRPr lang="en-US" altLang="ko-KR" sz="1000" dirty="0" smtClean="0">
              <a:latin typeface="+mj-lt"/>
            </a:endParaRPr>
          </a:p>
          <a:p>
            <a:r>
              <a:rPr lang="ko-KR" altLang="en-US" sz="1000" dirty="0" smtClean="0">
                <a:latin typeface="+mj-lt"/>
              </a:rPr>
              <a:t>조정유실</a:t>
            </a:r>
            <a:r>
              <a:rPr lang="en-US" altLang="ko-KR" sz="1000" dirty="0" smtClean="0">
                <a:latin typeface="+mj-lt"/>
              </a:rPr>
              <a:t>: 10</a:t>
            </a:r>
            <a:r>
              <a:rPr lang="ko-KR" altLang="en-US" sz="1000" dirty="0" smtClean="0">
                <a:latin typeface="+mj-lt"/>
              </a:rPr>
              <a:t>분</a:t>
            </a:r>
            <a:endParaRPr lang="ko-KR" altLang="en-US" sz="1000" dirty="0">
              <a:latin typeface="+mj-lt"/>
            </a:endParaRPr>
          </a:p>
        </p:txBody>
      </p:sp>
      <p:graphicFrame>
        <p:nvGraphicFramePr>
          <p:cNvPr id="74" name="차트 73"/>
          <p:cNvGraphicFramePr>
            <a:graphicFrameLocks/>
          </p:cNvGraphicFramePr>
          <p:nvPr>
            <p:extLst/>
          </p:nvPr>
        </p:nvGraphicFramePr>
        <p:xfrm>
          <a:off x="318492" y="3757251"/>
          <a:ext cx="2918950" cy="1836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6" name="TextBox 75"/>
          <p:cNvSpPr txBox="1"/>
          <p:nvPr/>
        </p:nvSpPr>
        <p:spPr>
          <a:xfrm>
            <a:off x="1597529" y="2630749"/>
            <a:ext cx="970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j-lt"/>
              </a:rPr>
              <a:t>변경시간</a:t>
            </a:r>
            <a:r>
              <a:rPr lang="en-US" altLang="ko-KR" sz="1000" dirty="0" smtClean="0">
                <a:latin typeface="+mj-lt"/>
              </a:rPr>
              <a:t>: 1</a:t>
            </a:r>
            <a:r>
              <a:rPr lang="ko-KR" altLang="en-US" sz="1000" dirty="0" smtClean="0">
                <a:latin typeface="+mj-lt"/>
              </a:rPr>
              <a:t>분</a:t>
            </a:r>
            <a:endParaRPr lang="en-US" altLang="ko-KR" sz="1000" dirty="0" smtClean="0">
              <a:latin typeface="+mj-lt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175708" y="2610590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>
                <a:latin typeface="+mj-lt"/>
              </a:rPr>
              <a:t>변경시간</a:t>
            </a:r>
            <a:r>
              <a:rPr lang="en-US" altLang="ko-KR" sz="1000" dirty="0" smtClean="0">
                <a:latin typeface="+mj-lt"/>
              </a:rPr>
              <a:t>: 3</a:t>
            </a:r>
            <a:r>
              <a:rPr lang="ko-KR" altLang="en-US" sz="1000" dirty="0" smtClean="0">
                <a:latin typeface="+mj-lt"/>
              </a:rPr>
              <a:t>분</a:t>
            </a:r>
            <a:endParaRPr lang="en-US" altLang="ko-KR" sz="1000" dirty="0" smtClean="0">
              <a:latin typeface="+mj-lt"/>
            </a:endParaRPr>
          </a:p>
          <a:p>
            <a:r>
              <a:rPr lang="en-US" altLang="ko-KR" sz="1000" dirty="0" smtClean="0">
                <a:latin typeface="+mj-lt"/>
              </a:rPr>
              <a:t>Profile</a:t>
            </a:r>
            <a:r>
              <a:rPr lang="ko-KR" altLang="en-US" sz="1000" dirty="0" smtClean="0">
                <a:latin typeface="+mj-lt"/>
              </a:rPr>
              <a:t>측정</a:t>
            </a:r>
            <a:r>
              <a:rPr lang="en-US" altLang="ko-KR" sz="1000" dirty="0" smtClean="0">
                <a:latin typeface="+mj-lt"/>
              </a:rPr>
              <a:t>: 5</a:t>
            </a:r>
            <a:r>
              <a:rPr lang="ko-KR" altLang="en-US" sz="1000" dirty="0" smtClean="0">
                <a:latin typeface="+mj-lt"/>
              </a:rPr>
              <a:t>분</a:t>
            </a:r>
            <a:endParaRPr lang="en-US" altLang="ko-KR" sz="1000" dirty="0" smtClean="0">
              <a:latin typeface="+mj-lt"/>
            </a:endParaRPr>
          </a:p>
        </p:txBody>
      </p:sp>
      <p:cxnSp>
        <p:nvCxnSpPr>
          <p:cNvPr id="12" name="꺾인 연결선 11"/>
          <p:cNvCxnSpPr>
            <a:stCxn id="52" idx="1"/>
            <a:endCxn id="5" idx="1"/>
          </p:cNvCxnSpPr>
          <p:nvPr/>
        </p:nvCxnSpPr>
        <p:spPr>
          <a:xfrm rot="10800000" flipV="1">
            <a:off x="3584632" y="2402228"/>
            <a:ext cx="267289" cy="1218377"/>
          </a:xfrm>
          <a:prstGeom prst="bentConnector3">
            <a:avLst>
              <a:gd name="adj1" fmla="val 185525"/>
            </a:avLst>
          </a:prstGeom>
          <a:ln w="158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차트 81"/>
          <p:cNvGraphicFramePr>
            <a:graphicFrameLocks/>
          </p:cNvGraphicFramePr>
          <p:nvPr>
            <p:extLst/>
          </p:nvPr>
        </p:nvGraphicFramePr>
        <p:xfrm>
          <a:off x="326117" y="3046123"/>
          <a:ext cx="2695517" cy="13376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1" name="모서리가 둥근 직사각형 50"/>
          <p:cNvSpPr/>
          <p:nvPr/>
        </p:nvSpPr>
        <p:spPr>
          <a:xfrm>
            <a:off x="3741951" y="1596940"/>
            <a:ext cx="1316428" cy="297496"/>
          </a:xfrm>
          <a:prstGeom prst="roundRect">
            <a:avLst/>
          </a:prstGeom>
          <a:gradFill rotWithShape="1">
            <a:gsLst>
              <a:gs pos="0">
                <a:srgbClr val="A5B592">
                  <a:satMod val="103000"/>
                  <a:lumMod val="102000"/>
                  <a:tint val="94000"/>
                  <a:alpha val="37000"/>
                </a:srgbClr>
              </a:gs>
              <a:gs pos="50000">
                <a:srgbClr val="A5B592">
                  <a:satMod val="110000"/>
                  <a:lumMod val="100000"/>
                  <a:shade val="100000"/>
                </a:srgbClr>
              </a:gs>
              <a:gs pos="100000">
                <a:srgbClr val="A5B59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kern="0" dirty="0" err="1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외준비</a:t>
            </a:r>
            <a:r>
              <a:rPr lang="ko-KR" altLang="en-US" sz="1100" b="1" kern="0" dirty="0" smtClean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 강화</a:t>
            </a:r>
            <a:endParaRPr kumimoji="0" lang="ko-KR" altLang="en-US" sz="11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3584631" y="2975874"/>
            <a:ext cx="5451865" cy="1277771"/>
            <a:chOff x="3584631" y="3352042"/>
            <a:chExt cx="5451865" cy="1540365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6026" y="3467554"/>
              <a:ext cx="1728192" cy="132343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84631" y="3467553"/>
              <a:ext cx="1656184" cy="1323439"/>
            </a:xfrm>
            <a:prstGeom prst="rect">
              <a:avLst/>
            </a:prstGeom>
          </p:spPr>
        </p:pic>
        <p:sp>
          <p:nvSpPr>
            <p:cNvPr id="83" name="TextBox 82"/>
            <p:cNvSpPr txBox="1"/>
            <p:nvPr/>
          </p:nvSpPr>
          <p:spPr>
            <a:xfrm>
              <a:off x="7128500" y="3467553"/>
              <a:ext cx="1907996" cy="12243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1000" b="1" dirty="0" err="1" smtClean="0">
                  <a:latin typeface="+mn-ea"/>
                </a:rPr>
                <a:t>호기별</a:t>
              </a:r>
              <a:r>
                <a:rPr lang="ko-KR" altLang="en-US" sz="1000" b="1" dirty="0" smtClean="0">
                  <a:latin typeface="+mn-ea"/>
                </a:rPr>
                <a:t> 교체대기 대차 제작</a:t>
              </a:r>
              <a:endParaRPr lang="en-US" altLang="ko-KR" sz="1000" b="1" dirty="0" smtClean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000" dirty="0" smtClean="0">
                  <a:latin typeface="+mn-ea"/>
                </a:rPr>
                <a:t> 40Solt </a:t>
              </a:r>
              <a:r>
                <a:rPr lang="ko-KR" altLang="en-US" sz="1000" dirty="0" smtClean="0">
                  <a:latin typeface="+mn-ea"/>
                </a:rPr>
                <a:t>부품</a:t>
              </a:r>
              <a:r>
                <a:rPr lang="en-US" altLang="ko-KR" sz="1000" dirty="0" smtClean="0">
                  <a:latin typeface="+mn-ea"/>
                </a:rPr>
                <a:t>&amp;feeder </a:t>
              </a:r>
              <a:r>
                <a:rPr lang="ko-KR" altLang="en-US" sz="1000" dirty="0" smtClean="0">
                  <a:latin typeface="+mn-ea"/>
                </a:rPr>
                <a:t>적재</a:t>
              </a:r>
              <a:endParaRPr lang="en-US" altLang="ko-KR" sz="1000" dirty="0" smtClean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000" dirty="0">
                  <a:latin typeface="+mn-ea"/>
                </a:rPr>
                <a:t> </a:t>
              </a:r>
              <a:r>
                <a:rPr lang="ko-KR" altLang="en-US" sz="1000" dirty="0" smtClean="0">
                  <a:latin typeface="+mn-ea"/>
                </a:rPr>
                <a:t>단독자재 </a:t>
              </a:r>
              <a:r>
                <a:rPr lang="en-US" altLang="ko-KR" sz="1000" dirty="0" smtClean="0">
                  <a:latin typeface="+mn-ea"/>
                </a:rPr>
                <a:t>Setting </a:t>
              </a:r>
              <a:r>
                <a:rPr lang="ko-KR" altLang="en-US" sz="1000" dirty="0" err="1" smtClean="0">
                  <a:latin typeface="+mn-ea"/>
                </a:rPr>
                <a:t>외준비</a:t>
              </a:r>
              <a:endParaRPr lang="en-US" altLang="ko-KR" sz="1000" dirty="0" smtClean="0">
                <a:latin typeface="+mn-ea"/>
              </a:endParaRP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en-US" altLang="ko-KR" sz="1000" dirty="0">
                  <a:latin typeface="+mn-ea"/>
                </a:rPr>
                <a:t> </a:t>
              </a:r>
              <a:r>
                <a:rPr lang="en-US" altLang="ko-KR" sz="1000" dirty="0" smtClean="0">
                  <a:latin typeface="+mn-ea"/>
                </a:rPr>
                <a:t>6</a:t>
              </a:r>
              <a:r>
                <a:rPr lang="ko-KR" altLang="en-US" sz="1000" dirty="0" smtClean="0">
                  <a:latin typeface="+mn-ea"/>
                </a:rPr>
                <a:t>월 발주 </a:t>
              </a:r>
              <a:r>
                <a:rPr lang="en-US" altLang="ko-KR" sz="1000" dirty="0" smtClean="0">
                  <a:latin typeface="+mn-ea"/>
                </a:rPr>
                <a:t>7</a:t>
              </a:r>
              <a:r>
                <a:rPr lang="ko-KR" altLang="en-US" sz="1000" dirty="0" smtClean="0">
                  <a:latin typeface="+mn-ea"/>
                </a:rPr>
                <a:t>월 적용</a:t>
              </a:r>
              <a:r>
                <a:rPr lang="en-US" altLang="ko-KR" sz="1000" dirty="0" smtClean="0">
                  <a:latin typeface="+mn-ea"/>
                </a:rPr>
                <a:t>(4EA)</a:t>
              </a:r>
            </a:p>
          </p:txBody>
        </p:sp>
        <p:pic>
          <p:nvPicPr>
            <p:cNvPr id="84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V="1">
              <a:off x="4508505" y="3836517"/>
              <a:ext cx="1540365" cy="571416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6">
                  <a:alpha val="0"/>
                </a:schemeClr>
              </a:glow>
            </a:effectLst>
            <a:extLst/>
          </p:spPr>
        </p:pic>
        <p:sp>
          <p:nvSpPr>
            <p:cNvPr id="85" name="모서리가 둥근 직사각형 84"/>
            <p:cNvSpPr/>
            <p:nvPr/>
          </p:nvSpPr>
          <p:spPr>
            <a:xfrm>
              <a:off x="3763825" y="4387952"/>
              <a:ext cx="1217032" cy="275789"/>
            </a:xfrm>
            <a:prstGeom prst="roundRect">
              <a:avLst/>
            </a:prstGeom>
            <a:solidFill>
              <a:schemeClr val="bg1">
                <a:lumMod val="75000"/>
                <a:alpha val="17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b="1" kern="0" dirty="0" smtClean="0">
                  <a:solidFill>
                    <a:srgbClr val="FF0000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부품 </a:t>
              </a:r>
              <a:r>
                <a:rPr lang="ko-KR" altLang="en-US" sz="1000" b="1" kern="0" dirty="0" err="1" smtClean="0">
                  <a:solidFill>
                    <a:srgbClr val="FF0000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거치대</a:t>
              </a:r>
              <a:r>
                <a:rPr lang="ko-KR" altLang="en-US" sz="1000" b="1" kern="0" dirty="0" smtClean="0">
                  <a:solidFill>
                    <a:srgbClr val="FF0000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전용 고정사용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5614350" y="4214884"/>
              <a:ext cx="1377341" cy="502142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16000"/>
              </a:schemeClr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00" b="1" kern="0" dirty="0" smtClean="0">
                  <a:solidFill>
                    <a:schemeClr val="accent1">
                      <a:lumMod val="50000"/>
                    </a:scheme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이동형 </a:t>
              </a:r>
              <a:r>
                <a:rPr lang="en-US" altLang="ko-KR" sz="1000" b="1" kern="0" dirty="0" smtClean="0">
                  <a:solidFill>
                    <a:schemeClr val="accent1">
                      <a:lumMod val="50000"/>
                    </a:scheme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feeder&amp;</a:t>
              </a:r>
              <a:r>
                <a:rPr lang="ko-KR" altLang="en-US" sz="1000" b="1" kern="0" dirty="0" smtClean="0">
                  <a:solidFill>
                    <a:schemeClr val="accent1">
                      <a:lumMod val="50000"/>
                    </a:scheme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부품 대차 </a:t>
              </a:r>
              <a:endParaRPr kumimoji="0" lang="ko-KR" alt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87" name="모서리가 둥근 직사각형 86"/>
          <p:cNvSpPr/>
          <p:nvPr/>
        </p:nvSpPr>
        <p:spPr>
          <a:xfrm>
            <a:off x="3871698" y="2779707"/>
            <a:ext cx="981699" cy="21925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꺾인 연결선 87"/>
          <p:cNvCxnSpPr>
            <a:stCxn id="87" idx="1"/>
            <a:endCxn id="103" idx="3"/>
          </p:cNvCxnSpPr>
          <p:nvPr/>
        </p:nvCxnSpPr>
        <p:spPr>
          <a:xfrm rot="10800000" flipV="1">
            <a:off x="3188506" y="2889333"/>
            <a:ext cx="683193" cy="2450249"/>
          </a:xfrm>
          <a:prstGeom prst="bentConnector3">
            <a:avLst>
              <a:gd name="adj1" fmla="val 81351"/>
            </a:avLst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3" name="표 102"/>
          <p:cNvGraphicFramePr>
            <a:graphicFrameLocks noGrp="1"/>
          </p:cNvGraphicFramePr>
          <p:nvPr>
            <p:extLst/>
          </p:nvPr>
        </p:nvGraphicFramePr>
        <p:xfrm>
          <a:off x="209574" y="4596055"/>
          <a:ext cx="2978931" cy="1487056"/>
        </p:xfrm>
        <a:graphic>
          <a:graphicData uri="http://schemas.openxmlformats.org/drawingml/2006/table">
            <a:tbl>
              <a:tblPr/>
              <a:tblGrid>
                <a:gridCol w="1064672"/>
                <a:gridCol w="580730"/>
                <a:gridCol w="580730"/>
                <a:gridCol w="752799"/>
              </a:tblGrid>
              <a:tr h="1858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교체후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조정유실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</a:t>
                      </a:r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1000" b="0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E78"/>
                    </a:solidFill>
                  </a:tcPr>
                </a:tc>
              </a:tr>
              <a:tr h="1858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치공구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8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NOZZLE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588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VACUUM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58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장착좌표 확인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DATA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8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부품인식 수정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58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틀어짐 확인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58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컨베어 걸림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3" name="그룹 122"/>
          <p:cNvGrpSpPr/>
          <p:nvPr/>
        </p:nvGrpSpPr>
        <p:grpSpPr>
          <a:xfrm>
            <a:off x="6043407" y="4687924"/>
            <a:ext cx="2993089" cy="1001128"/>
            <a:chOff x="6043407" y="4869160"/>
            <a:chExt cx="2993089" cy="1001128"/>
          </a:xfrm>
        </p:grpSpPr>
        <p:pic>
          <p:nvPicPr>
            <p:cNvPr id="110" name="그림 109">
              <a:hlinkClick r:id="" action="ppaction://noaction"/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43407" y="4882720"/>
              <a:ext cx="1380190" cy="98756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2" name="그림 111"/>
            <p:cNvPicPr>
              <a:picLocks noChangeAspect="1"/>
            </p:cNvPicPr>
            <p:nvPr/>
          </p:nvPicPr>
          <p:blipFill rotWithShape="1">
            <a:blip r:embed="rId10"/>
            <a:srcRect t="4931" b="1"/>
            <a:stretch/>
          </p:blipFill>
          <p:spPr>
            <a:xfrm>
              <a:off x="7524328" y="4869160"/>
              <a:ext cx="1512168" cy="100112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3883073" y="4298054"/>
            <a:ext cx="1646605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err="1" smtClean="0">
                <a:latin typeface="+mj-ea"/>
                <a:ea typeface="+mj-ea"/>
              </a:rPr>
              <a:t>치공구</a:t>
            </a:r>
            <a:r>
              <a:rPr lang="ko-KR" altLang="en-US" sz="1000" b="1" dirty="0" smtClean="0">
                <a:latin typeface="+mj-ea"/>
                <a:ea typeface="+mj-ea"/>
              </a:rPr>
              <a:t> 관리 개선방향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6633808" y="4279647"/>
            <a:ext cx="1612942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 smtClean="0">
                <a:latin typeface="+mj-ea"/>
                <a:ea typeface="+mj-ea"/>
              </a:rPr>
              <a:t>DATA </a:t>
            </a:r>
            <a:r>
              <a:rPr lang="ko-KR" altLang="en-US" sz="1000" b="1" dirty="0" smtClean="0">
                <a:latin typeface="+mj-ea"/>
                <a:ea typeface="+mj-ea"/>
              </a:rPr>
              <a:t>관리 개선방향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3587933" y="4721420"/>
            <a:ext cx="2211506" cy="22912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엔지니어 업무 </a:t>
            </a:r>
            <a:r>
              <a:rPr lang="ko-KR" altLang="en-US" sz="1000" dirty="0" err="1" smtClean="0">
                <a:solidFill>
                  <a:prstClr val="black"/>
                </a:solidFill>
                <a:latin typeface="+mn-ea"/>
                <a:cs typeface="Arial" pitchFamily="34" charset="0"/>
              </a:rPr>
              <a:t>재분장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endParaRPr lang="en-US" altLang="ko-KR" sz="1000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3580807" y="5487995"/>
            <a:ext cx="2211506" cy="22912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이동대차 </a:t>
            </a:r>
            <a:r>
              <a:rPr lang="ko-KR" altLang="en-US" sz="1000" dirty="0" err="1" smtClean="0">
                <a:solidFill>
                  <a:prstClr val="black"/>
                </a:solidFill>
                <a:latin typeface="+mn-ea"/>
                <a:cs typeface="Arial" pitchFamily="34" charset="0"/>
              </a:rPr>
              <a:t>검교정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000" dirty="0" err="1" smtClean="0">
                <a:solidFill>
                  <a:prstClr val="black"/>
                </a:solidFill>
                <a:latin typeface="+mn-ea"/>
                <a:cs typeface="Arial" pitchFamily="34" charset="0"/>
              </a:rPr>
              <a:t>완료분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운영 </a:t>
            </a:r>
            <a:endParaRPr lang="en-US" altLang="ko-KR" sz="1000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3580953" y="5871187"/>
            <a:ext cx="2211506" cy="22912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SPARE NOZZLE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균일 품질관리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endParaRPr lang="en-US" altLang="ko-KR" sz="1000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3584632" y="5104848"/>
            <a:ext cx="2211506" cy="22912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교정관리 실행력 달성 </a:t>
            </a:r>
            <a:endParaRPr lang="en-US" altLang="ko-KR" sz="1000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141821" y="6100313"/>
            <a:ext cx="30053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000" dirty="0" smtClean="0">
                <a:latin typeface="+mn-ea"/>
              </a:rPr>
              <a:t>WORST </a:t>
            </a:r>
            <a:r>
              <a:rPr lang="ko-KR" altLang="en-US" sz="1000" dirty="0" smtClean="0">
                <a:latin typeface="+mn-ea"/>
              </a:rPr>
              <a:t>조정유실 항목 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설비</a:t>
            </a:r>
            <a:r>
              <a:rPr lang="en-US" altLang="ko-KR" sz="1000" dirty="0" smtClean="0">
                <a:latin typeface="+mn-ea"/>
              </a:rPr>
              <a:t>,</a:t>
            </a:r>
            <a:r>
              <a:rPr lang="ko-KR" altLang="en-US" sz="1000" dirty="0" smtClean="0">
                <a:latin typeface="+mn-ea"/>
              </a:rPr>
              <a:t>순간 포함</a:t>
            </a:r>
            <a:r>
              <a:rPr lang="en-US" altLang="ko-KR" sz="1000" dirty="0" smtClean="0">
                <a:latin typeface="+mn-ea"/>
              </a:rPr>
              <a:t>)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24" name="직사각형 123"/>
          <p:cNvSpPr/>
          <p:nvPr/>
        </p:nvSpPr>
        <p:spPr>
          <a:xfrm>
            <a:off x="5940152" y="5687397"/>
            <a:ext cx="312146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000" b="1" dirty="0">
                <a:latin typeface="+mj-ea"/>
                <a:ea typeface="+mj-ea"/>
              </a:rPr>
              <a:t>＃ </a:t>
            </a:r>
            <a:r>
              <a:rPr lang="ko-KR" altLang="en-US" sz="1000" b="1" dirty="0" smtClean="0">
                <a:latin typeface="+mj-ea"/>
                <a:ea typeface="+mj-ea"/>
              </a:rPr>
              <a:t>현황 및 계획</a:t>
            </a:r>
            <a:endParaRPr lang="en-US" altLang="ko-KR" sz="1000" b="1" dirty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+mj-ea"/>
                <a:ea typeface="+mj-ea"/>
              </a:rPr>
              <a:t>Library </a:t>
            </a:r>
            <a:r>
              <a:rPr lang="ko-KR" altLang="en-US" sz="1000" dirty="0" smtClean="0">
                <a:latin typeface="+mj-ea"/>
                <a:ea typeface="+mj-ea"/>
              </a:rPr>
              <a:t>단일화 관리 → </a:t>
            </a:r>
            <a:r>
              <a:rPr lang="ko-KR" altLang="en-US" sz="1000" dirty="0" err="1" smtClean="0">
                <a:solidFill>
                  <a:srgbClr val="FF0000"/>
                </a:solidFill>
                <a:latin typeface="+mj-ea"/>
                <a:ea typeface="+mj-ea"/>
              </a:rPr>
              <a:t>설비별</a:t>
            </a:r>
            <a:r>
              <a:rPr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000" dirty="0" err="1" smtClean="0">
                <a:solidFill>
                  <a:srgbClr val="FF0000"/>
                </a:solidFill>
                <a:latin typeface="+mj-ea"/>
                <a:ea typeface="+mj-ea"/>
              </a:rPr>
              <a:t>조명값</a:t>
            </a:r>
            <a:r>
              <a:rPr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 상이 문제 </a:t>
            </a:r>
            <a:endParaRPr lang="en-US" altLang="ko-KR" sz="1000" dirty="0" smtClean="0">
              <a:solidFill>
                <a:srgbClr val="FF0000"/>
              </a:solidFill>
              <a:latin typeface="+mj-ea"/>
              <a:ea typeface="+mj-ea"/>
            </a:endParaRPr>
          </a:p>
          <a:p>
            <a:pPr fontAlgn="t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accent1"/>
                </a:solidFill>
                <a:latin typeface="+mj-ea"/>
                <a:ea typeface="+mj-ea"/>
              </a:rPr>
              <a:t>▶ </a:t>
            </a:r>
            <a:r>
              <a:rPr lang="en-US" altLang="ko-KR" sz="1000" dirty="0" smtClean="0">
                <a:solidFill>
                  <a:schemeClr val="accent1"/>
                </a:solidFill>
                <a:latin typeface="+mj-ea"/>
                <a:ea typeface="+mj-ea"/>
              </a:rPr>
              <a:t>6~8</a:t>
            </a:r>
            <a:r>
              <a:rPr lang="ko-KR" altLang="en-US" sz="1000" dirty="0" smtClean="0">
                <a:solidFill>
                  <a:schemeClr val="accent1"/>
                </a:solidFill>
                <a:latin typeface="+mj-ea"/>
                <a:ea typeface="+mj-ea"/>
              </a:rPr>
              <a:t>월 </a:t>
            </a:r>
            <a:r>
              <a:rPr lang="ko-KR" altLang="en-US" sz="1000" dirty="0" err="1" smtClean="0">
                <a:solidFill>
                  <a:schemeClr val="accent1"/>
                </a:solidFill>
                <a:latin typeface="+mj-ea"/>
                <a:ea typeface="+mj-ea"/>
              </a:rPr>
              <a:t>호기별</a:t>
            </a:r>
            <a:r>
              <a:rPr lang="ko-KR" altLang="en-US" sz="1000" dirty="0" smtClean="0">
                <a:solidFill>
                  <a:schemeClr val="accent1"/>
                </a:solidFill>
                <a:latin typeface="+mj-ea"/>
                <a:ea typeface="+mj-ea"/>
              </a:rPr>
              <a:t> </a:t>
            </a:r>
            <a:r>
              <a:rPr lang="en-US" altLang="ko-KR" sz="1000" dirty="0" smtClean="0">
                <a:solidFill>
                  <a:schemeClr val="accent1"/>
                </a:solidFill>
                <a:latin typeface="+mj-ea"/>
                <a:ea typeface="+mj-ea"/>
              </a:rPr>
              <a:t>Multi/Scan </a:t>
            </a:r>
            <a:r>
              <a:rPr lang="ko-KR" altLang="en-US" sz="1000" dirty="0" smtClean="0">
                <a:solidFill>
                  <a:schemeClr val="accent1"/>
                </a:solidFill>
                <a:latin typeface="+mj-ea"/>
                <a:ea typeface="+mj-ea"/>
              </a:rPr>
              <a:t>정비 성능 균일화 계획 </a:t>
            </a:r>
            <a:endParaRPr lang="en-US" altLang="ko-KR" sz="1000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3580807" y="6254334"/>
            <a:ext cx="2211506" cy="2467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  <a:defRPr/>
            </a:pPr>
            <a:r>
              <a:rPr lang="ko-KR" altLang="en-US" sz="1000" dirty="0" smtClean="0">
                <a:solidFill>
                  <a:schemeClr val="accent1"/>
                </a:solidFill>
                <a:latin typeface="+mn-ea"/>
                <a:cs typeface="Arial" pitchFamily="34" charset="0"/>
              </a:rPr>
              <a:t>기종교체 조정유실 </a:t>
            </a:r>
            <a:r>
              <a:rPr lang="en-US" altLang="ko-KR" sz="1000" dirty="0" smtClean="0">
                <a:solidFill>
                  <a:schemeClr val="accent1"/>
                </a:solidFill>
                <a:latin typeface="+mn-ea"/>
                <a:cs typeface="Arial" pitchFamily="34" charset="0"/>
              </a:rPr>
              <a:t>5</a:t>
            </a:r>
            <a:r>
              <a:rPr lang="ko-KR" altLang="en-US" sz="1000" dirty="0" smtClean="0">
                <a:solidFill>
                  <a:schemeClr val="accent1"/>
                </a:solidFill>
                <a:latin typeface="+mn-ea"/>
                <a:cs typeface="Arial" pitchFamily="34" charset="0"/>
              </a:rPr>
              <a:t>분 목표 </a:t>
            </a:r>
            <a:endParaRPr lang="en-US" altLang="ko-KR" sz="1000" dirty="0" smtClean="0">
              <a:solidFill>
                <a:schemeClr val="accent1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719276" y="5452915"/>
            <a:ext cx="1183337" cy="246221"/>
          </a:xfrm>
          <a:prstGeom prst="rect">
            <a:avLst/>
          </a:prstGeom>
          <a:solidFill>
            <a:schemeClr val="accent3">
              <a:lumMod val="50000"/>
              <a:alpha val="62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관리 개선 </a:t>
            </a:r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POINT</a:t>
            </a:r>
            <a:endParaRPr lang="ko-KR" altLang="en-US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083909" y="5441176"/>
            <a:ext cx="1334020" cy="246221"/>
          </a:xfrm>
          <a:prstGeom prst="rect">
            <a:avLst/>
          </a:prstGeom>
          <a:solidFill>
            <a:schemeClr val="accent3">
              <a:lumMod val="50000"/>
              <a:alpha val="6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DB </a:t>
            </a:r>
            <a:r>
              <a:rPr lang="ko-KR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유지관리 </a:t>
            </a:r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UP/D</a:t>
            </a:r>
            <a:endParaRPr lang="ko-KR" altLang="en-US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4" name="굽은 화살표 53">
            <a:hlinkClick r:id="rId11" action="ppaction://hlinksldjump"/>
          </p:cNvPr>
          <p:cNvSpPr/>
          <p:nvPr/>
        </p:nvSpPr>
        <p:spPr>
          <a:xfrm rot="10800000" flipV="1">
            <a:off x="8460432" y="729545"/>
            <a:ext cx="393918" cy="371724"/>
          </a:xfrm>
          <a:prstGeom prst="bentArrow">
            <a:avLst>
              <a:gd name="adj1" fmla="val 39732"/>
              <a:gd name="adj2" fmla="val 23772"/>
              <a:gd name="adj3" fmla="val 25000"/>
              <a:gd name="adj4" fmla="val 43750"/>
            </a:avLst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842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>
                <a:latin typeface="+mn-ea"/>
              </a:rPr>
              <a:t>별첨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42535" y="807065"/>
            <a:ext cx="1660137" cy="307777"/>
            <a:chOff x="342535" y="807065"/>
            <a:chExt cx="1660137" cy="307777"/>
          </a:xfrm>
        </p:grpSpPr>
        <p:sp>
          <p:nvSpPr>
            <p:cNvPr id="32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56645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공정 동기화 개선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33" name="타원 32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97101" y="974720"/>
            <a:ext cx="3034699" cy="2753895"/>
            <a:chOff x="298565" y="1295801"/>
            <a:chExt cx="3034699" cy="2753895"/>
          </a:xfrm>
        </p:grpSpPr>
        <p:grpSp>
          <p:nvGrpSpPr>
            <p:cNvPr id="6" name="그룹 5"/>
            <p:cNvGrpSpPr/>
            <p:nvPr/>
          </p:nvGrpSpPr>
          <p:grpSpPr>
            <a:xfrm>
              <a:off x="298565" y="1295801"/>
              <a:ext cx="3034699" cy="2753895"/>
              <a:chOff x="1043608" y="1196752"/>
              <a:chExt cx="7184014" cy="4129724"/>
            </a:xfrm>
          </p:grpSpPr>
          <p:sp>
            <p:nvSpPr>
              <p:cNvPr id="7" name="AutoShape 4"/>
              <p:cNvSpPr>
                <a:spLocks noChangeArrowheads="1"/>
              </p:cNvSpPr>
              <p:nvPr/>
            </p:nvSpPr>
            <p:spPr bwMode="auto">
              <a:xfrm>
                <a:off x="1267646" y="1608044"/>
                <a:ext cx="3014411" cy="1986749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515151"/>
                  </a:gs>
                  <a:gs pos="5000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/>
              <a:scene3d>
                <a:camera prst="orthographicFront"/>
                <a:lightRig rig="threePt" dir="t">
                  <a:rot lat="0" lon="0" rev="3600000"/>
                </a:lightRig>
              </a:scene3d>
              <a:sp3d prstMaterial="metal">
                <a:bevelT w="2540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 sz="1000" dirty="0" smtClean="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AutoShape 5"/>
              <p:cNvSpPr>
                <a:spLocks noChangeArrowheads="1"/>
              </p:cNvSpPr>
              <p:nvPr/>
            </p:nvSpPr>
            <p:spPr bwMode="auto">
              <a:xfrm>
                <a:off x="4983326" y="1608044"/>
                <a:ext cx="3014411" cy="1986749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chemeClr val="tx1"/>
                  </a:gs>
                  <a:gs pos="50000">
                    <a:srgbClr val="454545"/>
                  </a:gs>
                  <a:gs pos="100000">
                    <a:schemeClr val="bg1">
                      <a:lumMod val="7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/>
              <a:scene3d>
                <a:camera prst="orthographicFront"/>
                <a:lightRig rig="threePt" dir="t">
                  <a:rot lat="0" lon="0" rev="3600000"/>
                </a:lightRig>
              </a:scene3d>
              <a:sp3d prstMaterial="metal">
                <a:bevelT w="2540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 sz="1000" dirty="0" smtClean="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AutoShape 4"/>
              <p:cNvSpPr>
                <a:spLocks noChangeArrowheads="1"/>
              </p:cNvSpPr>
              <p:nvPr/>
            </p:nvSpPr>
            <p:spPr bwMode="auto">
              <a:xfrm>
                <a:off x="1379266" y="1731303"/>
                <a:ext cx="2760687" cy="180051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35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8763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>
                  <a:rot lat="0" lon="0" rev="3600000"/>
                </a:lightRig>
              </a:scene3d>
              <a:sp3d>
                <a:bevelT w="31750" h="317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 sz="1000" dirty="0" smtClean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AutoShape 4"/>
              <p:cNvSpPr>
                <a:spLocks noChangeArrowheads="1"/>
              </p:cNvSpPr>
              <p:nvPr/>
            </p:nvSpPr>
            <p:spPr bwMode="auto">
              <a:xfrm>
                <a:off x="5114157" y="1731303"/>
                <a:ext cx="2760687" cy="1800519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35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8763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>
                  <a:rot lat="0" lon="0" rev="3600000"/>
                </a:lightRig>
              </a:scene3d>
              <a:sp3d>
                <a:bevelT w="31750" h="317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 sz="1000" dirty="0" smtClean="0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 rot="16200000">
                <a:off x="4306467" y="2330387"/>
                <a:ext cx="698986" cy="3074220"/>
              </a:xfrm>
              <a:prstGeom prst="rightArrow">
                <a:avLst>
                  <a:gd name="adj1" fmla="val 72530"/>
                  <a:gd name="adj2" fmla="val 52919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9000">
                    <a:schemeClr val="bg1">
                      <a:lumMod val="75000"/>
                      <a:alpha val="23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/>
              <a:scene3d>
                <a:camera prst="orthographicFront"/>
                <a:lightRig rig="glow" dir="t">
                  <a:rot lat="0" lon="0" rev="1800000"/>
                </a:lightRig>
              </a:scene3d>
              <a:sp3d prstMaterial="dkEdge">
                <a:bevelT w="50800" h="44450"/>
                <a:contourClr>
                  <a:schemeClr val="accent6">
                    <a:shade val="40000"/>
                  </a:schemeClr>
                </a:contourClr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ko-KR" altLang="en-US" sz="1000" dirty="0" smtClean="0">
                  <a:solidFill>
                    <a:prstClr val="white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1300754" y="1615431"/>
                <a:ext cx="2953284" cy="7829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alpha val="80000"/>
                    </a:schemeClr>
                  </a:gs>
                  <a:gs pos="12000">
                    <a:schemeClr val="bg1">
                      <a:alpha val="50000"/>
                    </a:schemeClr>
                  </a:gs>
                  <a:gs pos="35000">
                    <a:schemeClr val="bg1">
                      <a:alpha val="15000"/>
                    </a:schemeClr>
                  </a:gs>
                  <a:gs pos="6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Text Box 9"/>
              <p:cNvSpPr txBox="1">
                <a:spLocks noChangeArrowheads="1"/>
              </p:cNvSpPr>
              <p:nvPr/>
            </p:nvSpPr>
            <p:spPr bwMode="auto">
              <a:xfrm>
                <a:off x="1308397" y="2138840"/>
                <a:ext cx="2831554" cy="11769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R="0" lvl="0" indent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§"/>
                  <a:tabLst/>
                </a:pPr>
                <a:r>
                  <a: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 </a:t>
                </a: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기종교체</a:t>
                </a:r>
                <a:endParaRPr kumimoji="1"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r>
                  <a: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 </a:t>
                </a: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변동유실</a:t>
                </a:r>
                <a:endParaRPr kumimoji="1"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r>
                  <a: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 LINE/</a:t>
                </a: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인력↓</a:t>
                </a:r>
                <a:endParaRPr kumimoji="1" lang="ko-KR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15" name="모서리가 둥근 직사각형 14"/>
              <p:cNvSpPr/>
              <p:nvPr/>
            </p:nvSpPr>
            <p:spPr>
              <a:xfrm>
                <a:off x="5008425" y="1615431"/>
                <a:ext cx="2953284" cy="782994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bg1">
                      <a:alpha val="80000"/>
                    </a:schemeClr>
                  </a:gs>
                  <a:gs pos="12000">
                    <a:schemeClr val="bg1">
                      <a:alpha val="50000"/>
                    </a:schemeClr>
                  </a:gs>
                  <a:gs pos="35000">
                    <a:schemeClr val="bg1">
                      <a:alpha val="15000"/>
                    </a:schemeClr>
                  </a:gs>
                  <a:gs pos="6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 flipV="1">
                <a:off x="5111008" y="1615429"/>
                <a:ext cx="2744612" cy="71201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Text Box 9"/>
              <p:cNvSpPr txBox="1">
                <a:spLocks noChangeArrowheads="1"/>
              </p:cNvSpPr>
              <p:nvPr/>
            </p:nvSpPr>
            <p:spPr bwMode="auto">
              <a:xfrm>
                <a:off x="5660389" y="2128375"/>
                <a:ext cx="2239550" cy="11769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R="0" lvl="0" indent="0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§"/>
                  <a:tabLst/>
                </a:pPr>
                <a:r>
                  <a: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 </a:t>
                </a: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유실반영</a:t>
                </a:r>
                <a:endParaRPr kumimoji="1"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r>
                  <a: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 </a:t>
                </a:r>
                <a:r>
                  <a:rPr kumimoji="1" lang="en-US" altLang="ko-KR" sz="10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1</a:t>
                </a:r>
                <a:r>
                  <a:rPr kumimoji="1" lang="ko-KR" altLang="en-US" sz="10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일재고</a:t>
                </a:r>
                <a:endParaRPr kumimoji="1"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 typeface="Wingdings" pitchFamily="2" charset="2"/>
                  <a:buChar char="§"/>
                </a:pP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 제품변화</a:t>
                </a:r>
                <a:endParaRPr kumimoji="1"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  <p:grpSp>
            <p:nvGrpSpPr>
              <p:cNvPr id="18" name="Group 7"/>
              <p:cNvGrpSpPr>
                <a:grpSpLocks/>
              </p:cNvGrpSpPr>
              <p:nvPr/>
            </p:nvGrpSpPr>
            <p:grpSpPr bwMode="auto">
              <a:xfrm>
                <a:off x="3601723" y="1726667"/>
                <a:ext cx="2075896" cy="1868306"/>
                <a:chOff x="2285" y="1036"/>
                <a:chExt cx="1190" cy="1071"/>
              </a:xfrm>
            </p:grpSpPr>
            <p:sp>
              <p:nvSpPr>
                <p:cNvPr id="29" name="Oval 8"/>
                <p:cNvSpPr>
                  <a:spLocks noChangeArrowheads="1"/>
                </p:cNvSpPr>
                <p:nvPr/>
              </p:nvSpPr>
              <p:spPr bwMode="auto">
                <a:xfrm>
                  <a:off x="2285" y="1036"/>
                  <a:ext cx="1190" cy="10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95000">
                      <a:schemeClr val="bg1">
                        <a:alpha val="45000"/>
                      </a:schemeClr>
                    </a:gs>
                  </a:gsLst>
                  <a:lin ang="18900000" scaled="1"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33350" h="2540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2384" y="1185"/>
                  <a:ext cx="999" cy="2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buFontTx/>
                    <a:buNone/>
                  </a:pPr>
                  <a:r>
                    <a:rPr kumimoji="1" lang="ko-KR" altLang="en-US" sz="1000" smtClean="0">
                      <a:solidFill>
                        <a:srgbClr val="FF0000"/>
                      </a:solidFill>
                      <a:latin typeface="HY견고딕" pitchFamily="18" charset="-127"/>
                      <a:ea typeface="HY견고딕" pitchFamily="18" charset="-127"/>
                    </a:rPr>
                    <a:t>현수준</a:t>
                  </a:r>
                  <a:endParaRPr kumimoji="1" lang="ko-KR" altLang="ko-KR" sz="1000" dirty="0" smtClean="0">
                    <a:solidFill>
                      <a:srgbClr val="FF0000"/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sp>
            <p:nvSpPr>
              <p:cNvPr id="19" name="Text Box 8"/>
              <p:cNvSpPr txBox="1">
                <a:spLocks noChangeArrowheads="1"/>
              </p:cNvSpPr>
              <p:nvPr/>
            </p:nvSpPr>
            <p:spPr bwMode="auto">
              <a:xfrm>
                <a:off x="3536926" y="2261032"/>
                <a:ext cx="2191533" cy="9788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정시 </a:t>
                </a:r>
                <a:r>
                  <a:rPr kumimoji="1" lang="ko-KR" altLang="en-US" sz="1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마감율</a:t>
                </a:r>
                <a:endParaRPr kumimoji="1" lang="en-US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</a:endParaRPr>
              </a:p>
              <a:p>
                <a:pPr algn="ctr" fontAlgn="base">
                  <a:lnSpc>
                    <a:spcPct val="2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rPr>
                  <a:t>79%</a:t>
                </a:r>
              </a:p>
            </p:txBody>
          </p:sp>
          <p:grpSp>
            <p:nvGrpSpPr>
              <p:cNvPr id="20" name="그룹 32"/>
              <p:cNvGrpSpPr/>
              <p:nvPr/>
            </p:nvGrpSpPr>
            <p:grpSpPr>
              <a:xfrm>
                <a:off x="1043608" y="1196752"/>
                <a:ext cx="936528" cy="984197"/>
                <a:chOff x="1043608" y="1507247"/>
                <a:chExt cx="936528" cy="984197"/>
              </a:xfrm>
            </p:grpSpPr>
            <p:sp>
              <p:nvSpPr>
                <p:cNvPr id="27" name="타원 26"/>
                <p:cNvSpPr/>
                <p:nvPr/>
              </p:nvSpPr>
              <p:spPr>
                <a:xfrm rot="8252198">
                  <a:off x="1043608" y="1964441"/>
                  <a:ext cx="936528" cy="781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8" name="타원 27"/>
                <p:cNvSpPr/>
                <p:nvPr/>
              </p:nvSpPr>
              <p:spPr>
                <a:xfrm rot="2852198">
                  <a:off x="1024346" y="1962149"/>
                  <a:ext cx="984197" cy="7439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21" name="AutoShape 6"/>
              <p:cNvSpPr>
                <a:spLocks noChangeArrowheads="1"/>
              </p:cNvSpPr>
              <p:nvPr/>
            </p:nvSpPr>
            <p:spPr bwMode="auto">
              <a:xfrm>
                <a:off x="1253991" y="4084389"/>
                <a:ext cx="6803356" cy="743226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920E00">
                      <a:alpha val="16000"/>
                    </a:srgbClr>
                  </a:gs>
                  <a:gs pos="50000">
                    <a:srgbClr val="9D3A1B"/>
                  </a:gs>
                  <a:gs pos="100000">
                    <a:srgbClr val="E38A29"/>
                  </a:gs>
                </a:gsLst>
                <a:lin ang="13500000" scaled="1"/>
                <a:tileRect/>
              </a:gradFill>
              <a:ln>
                <a:noFill/>
              </a:ln>
              <a:effectLst/>
              <a:scene3d>
                <a:camera prst="orthographicFront"/>
                <a:lightRig rig="threePt" dir="t">
                  <a:rot lat="0" lon="0" rev="3600000"/>
                </a:lightRig>
              </a:scene3d>
              <a:sp3d prstMaterial="metal">
                <a:bevelT w="2540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 sz="1000" dirty="0" smtClea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AutoShape 6"/>
              <p:cNvSpPr>
                <a:spLocks noChangeArrowheads="1"/>
              </p:cNvSpPr>
              <p:nvPr/>
            </p:nvSpPr>
            <p:spPr bwMode="auto">
              <a:xfrm>
                <a:off x="1360576" y="4154344"/>
                <a:ext cx="6552729" cy="585588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35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 w="9525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innerShdw blurRad="876300" dist="50800" dir="13500000">
                  <a:prstClr val="black">
                    <a:alpha val="50000"/>
                  </a:prstClr>
                </a:innerShdw>
              </a:effectLst>
              <a:scene3d>
                <a:camera prst="orthographicFront"/>
                <a:lightRig rig="threePt" dir="t">
                  <a:rot lat="0" lon="0" rev="3600000"/>
                </a:lightRig>
              </a:scene3d>
              <a:sp3d>
                <a:bevelT w="31750" h="3175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endParaRPr lang="ko-KR" altLang="ko-KR" sz="1000" dirty="0" smtClean="0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1699988" y="5280757"/>
                <a:ext cx="5752332" cy="4571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AutoShape 6"/>
              <p:cNvSpPr>
                <a:spLocks noChangeArrowheads="1"/>
              </p:cNvSpPr>
              <p:nvPr/>
            </p:nvSpPr>
            <p:spPr bwMode="auto">
              <a:xfrm>
                <a:off x="1818910" y="4247654"/>
                <a:ext cx="6408712" cy="369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R="0" lvl="0" indent="0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</a:pPr>
                <a:r>
                  <a:rPr kumimoji="1" lang="ko-KR" altLang="en-US" sz="1000" dirty="0" err="1" smtClean="0">
                    <a:solidFill>
                      <a:srgbClr val="540800"/>
                    </a:solidFill>
                    <a:latin typeface="HY견고딕" pitchFamily="18" charset="-127"/>
                    <a:ea typeface="HY견고딕" pitchFamily="18" charset="-127"/>
                  </a:rPr>
                  <a:t>마감율</a:t>
                </a:r>
                <a:r>
                  <a:rPr kumimoji="1" lang="ko-KR" altLang="en-US" sz="1000" dirty="0" smtClean="0">
                    <a:solidFill>
                      <a:srgbClr val="540800"/>
                    </a:solidFill>
                    <a:latin typeface="HY견고딕" pitchFamily="18" charset="-127"/>
                    <a:ea typeface="HY견고딕" pitchFamily="18" charset="-127"/>
                  </a:rPr>
                  <a:t> 저하 요인 현황 파악 개선점</a:t>
                </a:r>
                <a:endParaRPr kumimoji="1" lang="ko-KR" altLang="ko-KR" sz="1000" dirty="0" smtClean="0">
                  <a:solidFill>
                    <a:srgbClr val="540800"/>
                  </a:solidFill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34" name="평행 사변형 33">
              <a:extLst>
                <a:ext uri="{FF2B5EF4-FFF2-40B4-BE49-F238E27FC236}">
                  <a16:creationId xmlns="" xmlns:a16="http://schemas.microsoft.com/office/drawing/2014/main" id="{8AB41450-9A4C-A7E2-B695-80EF01A65502}"/>
                </a:ext>
              </a:extLst>
            </p:cNvPr>
            <p:cNvSpPr/>
            <p:nvPr/>
          </p:nvSpPr>
          <p:spPr>
            <a:xfrm>
              <a:off x="438852" y="1569756"/>
              <a:ext cx="1127861" cy="211915"/>
            </a:xfrm>
            <a:prstGeom prst="parallelogram">
              <a:avLst>
                <a:gd name="adj" fmla="val 0"/>
              </a:avLst>
            </a:prstGeom>
            <a:solidFill>
              <a:srgbClr val="D56509">
                <a:alpha val="5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/>
                <a:t>제조공정</a:t>
              </a:r>
              <a:endParaRPr lang="ko-KR" altLang="en-US" sz="1000" b="1" dirty="0"/>
            </a:p>
          </p:txBody>
        </p:sp>
        <p:sp>
          <p:nvSpPr>
            <p:cNvPr id="35" name="평행 사변형 34">
              <a:extLst>
                <a:ext uri="{FF2B5EF4-FFF2-40B4-BE49-F238E27FC236}">
                  <a16:creationId xmlns="" xmlns:a16="http://schemas.microsoft.com/office/drawing/2014/main" id="{8AB41450-9A4C-A7E2-B695-80EF01A65502}"/>
                </a:ext>
              </a:extLst>
            </p:cNvPr>
            <p:cNvSpPr/>
            <p:nvPr/>
          </p:nvSpPr>
          <p:spPr>
            <a:xfrm>
              <a:off x="2037854" y="1573548"/>
              <a:ext cx="1127861" cy="211915"/>
            </a:xfrm>
            <a:prstGeom prst="parallelogram">
              <a:avLst>
                <a:gd name="adj" fmla="val 0"/>
              </a:avLst>
            </a:prstGeom>
            <a:solidFill>
              <a:srgbClr val="D56509">
                <a:alpha val="5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/>
                <a:t>생산운영</a:t>
              </a:r>
              <a:endParaRPr lang="ko-KR" altLang="en-US" sz="1000" b="1" dirty="0"/>
            </a:p>
          </p:txBody>
        </p:sp>
      </p:grpSp>
      <p:grpSp>
        <p:nvGrpSpPr>
          <p:cNvPr id="169" name="그룹 168"/>
          <p:cNvGrpSpPr/>
          <p:nvPr/>
        </p:nvGrpSpPr>
        <p:grpSpPr>
          <a:xfrm>
            <a:off x="3779912" y="1142157"/>
            <a:ext cx="5132992" cy="2318659"/>
            <a:chOff x="3779912" y="1480306"/>
            <a:chExt cx="5132992" cy="2318659"/>
          </a:xfrm>
        </p:grpSpPr>
        <p:grpSp>
          <p:nvGrpSpPr>
            <p:cNvPr id="3" name="그룹 2"/>
            <p:cNvGrpSpPr/>
            <p:nvPr/>
          </p:nvGrpSpPr>
          <p:grpSpPr>
            <a:xfrm>
              <a:off x="3779912" y="1480306"/>
              <a:ext cx="5120788" cy="1112629"/>
              <a:chOff x="3779912" y="1480306"/>
              <a:chExt cx="5120788" cy="1112629"/>
            </a:xfrm>
          </p:grpSpPr>
          <p:grpSp>
            <p:nvGrpSpPr>
              <p:cNvPr id="37" name="그룹 36"/>
              <p:cNvGrpSpPr/>
              <p:nvPr/>
            </p:nvGrpSpPr>
            <p:grpSpPr>
              <a:xfrm>
                <a:off x="3779912" y="1480306"/>
                <a:ext cx="5112568" cy="1112629"/>
                <a:chOff x="466762" y="1782299"/>
                <a:chExt cx="8189533" cy="3816466"/>
              </a:xfrm>
            </p:grpSpPr>
            <p:sp>
              <p:nvSpPr>
                <p:cNvPr id="38" name="Oval 3"/>
                <p:cNvSpPr>
                  <a:spLocks noChangeArrowheads="1"/>
                </p:cNvSpPr>
                <p:nvPr/>
              </p:nvSpPr>
              <p:spPr bwMode="auto">
                <a:xfrm>
                  <a:off x="466762" y="2411363"/>
                  <a:ext cx="2665078" cy="2665078"/>
                </a:xfrm>
                <a:prstGeom prst="ellipse">
                  <a:avLst/>
                </a:prstGeom>
                <a:solidFill>
                  <a:srgbClr val="2D0909">
                    <a:alpha val="20000"/>
                  </a:srgbClr>
                </a:solidFill>
                <a:ln>
                  <a:noFill/>
                </a:ln>
                <a:effectLst/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Oval 3"/>
                <p:cNvSpPr>
                  <a:spLocks noChangeArrowheads="1"/>
                </p:cNvSpPr>
                <p:nvPr/>
              </p:nvSpPr>
              <p:spPr bwMode="auto">
                <a:xfrm>
                  <a:off x="562671" y="2521383"/>
                  <a:ext cx="2449054" cy="244905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 prstMaterial="metal">
                  <a:bevelT w="2540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AutoShape 5"/>
                <p:cNvSpPr>
                  <a:spLocks noChangeArrowheads="1"/>
                </p:cNvSpPr>
                <p:nvPr/>
              </p:nvSpPr>
              <p:spPr bwMode="auto">
                <a:xfrm>
                  <a:off x="4527533" y="1864494"/>
                  <a:ext cx="4128762" cy="981763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0">
                      <a:schemeClr val="bg1"/>
                    </a:gs>
                    <a:gs pos="95000">
                      <a:schemeClr val="bg1">
                        <a:alpha val="45000"/>
                      </a:schemeClr>
                    </a:gs>
                  </a:gsLst>
                  <a:lin ang="18900000" scaled="1"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33350" h="2540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1" name="AutoShape 6"/>
                <p:cNvSpPr>
                  <a:spLocks noChangeArrowheads="1"/>
                </p:cNvSpPr>
                <p:nvPr/>
              </p:nvSpPr>
              <p:spPr bwMode="auto">
                <a:xfrm>
                  <a:off x="4527533" y="3255028"/>
                  <a:ext cx="4128762" cy="981763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0">
                      <a:schemeClr val="bg1"/>
                    </a:gs>
                    <a:gs pos="95000">
                      <a:schemeClr val="bg1">
                        <a:alpha val="45000"/>
                      </a:schemeClr>
                    </a:gs>
                  </a:gsLst>
                  <a:lin ang="18900000" scaled="1"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33350" h="2540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2" name="AutoShape 7"/>
                <p:cNvSpPr>
                  <a:spLocks noChangeArrowheads="1"/>
                </p:cNvSpPr>
                <p:nvPr/>
              </p:nvSpPr>
              <p:spPr bwMode="auto">
                <a:xfrm>
                  <a:off x="4527533" y="4617002"/>
                  <a:ext cx="4128762" cy="981763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0">
                      <a:schemeClr val="bg1"/>
                    </a:gs>
                    <a:gs pos="95000">
                      <a:schemeClr val="bg1">
                        <a:alpha val="45000"/>
                      </a:schemeClr>
                    </a:gs>
                  </a:gsLst>
                  <a:lin ang="18900000" scaled="1"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33350" h="2540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3" name="AutoShape 8"/>
                <p:cNvSpPr>
                  <a:spLocks noChangeArrowheads="1"/>
                </p:cNvSpPr>
                <p:nvPr/>
              </p:nvSpPr>
              <p:spPr bwMode="auto">
                <a:xfrm>
                  <a:off x="3959895" y="1941250"/>
                  <a:ext cx="1215602" cy="828251"/>
                </a:xfrm>
                <a:prstGeom prst="roundRect">
                  <a:avLst>
                    <a:gd name="adj" fmla="val 16667"/>
                  </a:avLst>
                </a:prstGeom>
                <a:gradFill flip="none" rotWithShape="1">
                  <a:gsLst>
                    <a:gs pos="0">
                      <a:srgbClr val="51515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 prstMaterial="metal">
                  <a:bevelT w="2540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indent="0" algn="ctr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4" name="AutoShape 9"/>
                <p:cNvSpPr>
                  <a:spLocks noChangeArrowheads="1"/>
                </p:cNvSpPr>
                <p:nvPr/>
              </p:nvSpPr>
              <p:spPr bwMode="auto">
                <a:xfrm>
                  <a:off x="3959895" y="3331784"/>
                  <a:ext cx="1215602" cy="828251"/>
                </a:xfrm>
                <a:prstGeom prst="roundRect">
                  <a:avLst>
                    <a:gd name="adj" fmla="val 16667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rgbClr val="454545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 prstMaterial="metal">
                  <a:bevelT w="2540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5" name="AutoShape 10"/>
                <p:cNvSpPr>
                  <a:spLocks noChangeArrowheads="1"/>
                </p:cNvSpPr>
                <p:nvPr/>
              </p:nvSpPr>
              <p:spPr bwMode="auto">
                <a:xfrm>
                  <a:off x="3959895" y="4693758"/>
                  <a:ext cx="1215602" cy="828251"/>
                </a:xfrm>
                <a:prstGeom prst="roundRect">
                  <a:avLst>
                    <a:gd name="adj" fmla="val 16667"/>
                  </a:avLst>
                </a:prstGeom>
                <a:gradFill flip="none" rotWithShape="1">
                  <a:gsLst>
                    <a:gs pos="0">
                      <a:srgbClr val="51515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 prstMaterial="metal">
                  <a:bevelT w="2540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46" name="AutoShape 11"/>
                <p:cNvCxnSpPr>
                  <a:cxnSpLocks noChangeShapeType="1"/>
                  <a:stCxn id="39" idx="5"/>
                  <a:endCxn id="45" idx="1"/>
                </p:cNvCxnSpPr>
                <p:nvPr/>
              </p:nvCxnSpPr>
              <p:spPr bwMode="auto">
                <a:xfrm rot="16200000" flipH="1">
                  <a:off x="3058431" y="4206420"/>
                  <a:ext cx="496102" cy="1306826"/>
                </a:xfrm>
                <a:prstGeom prst="bentConnector2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47" name="AutoShape 12"/>
                <p:cNvCxnSpPr>
                  <a:cxnSpLocks noChangeShapeType="1"/>
                  <a:stCxn id="39" idx="7"/>
                  <a:endCxn id="43" idx="1"/>
                </p:cNvCxnSpPr>
                <p:nvPr/>
              </p:nvCxnSpPr>
              <p:spPr bwMode="auto">
                <a:xfrm rot="5400000" flipH="1" flipV="1">
                  <a:off x="3044151" y="1964294"/>
                  <a:ext cx="524662" cy="1306826"/>
                </a:xfrm>
                <a:prstGeom prst="bentConnector2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48" name="AutoShape 13"/>
                <p:cNvCxnSpPr>
                  <a:cxnSpLocks noChangeShapeType="1"/>
                  <a:stCxn id="39" idx="6"/>
                  <a:endCxn id="44" idx="1"/>
                </p:cNvCxnSpPr>
                <p:nvPr/>
              </p:nvCxnSpPr>
              <p:spPr bwMode="auto">
                <a:xfrm>
                  <a:off x="3011725" y="3745910"/>
                  <a:ext cx="948170" cy="1588"/>
                </a:xfrm>
                <a:prstGeom prst="straightConnector1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round/>
                  <a:headEnd type="none" w="sm" len="sm"/>
                  <a:tailEnd type="triangle" w="sm" len="sm"/>
                </a:ln>
                <a:effectLst/>
              </p:spPr>
            </p:cxnSp>
            <p:sp>
              <p:nvSpPr>
                <p:cNvPr id="52" name="모서리가 둥근 직사각형 51"/>
                <p:cNvSpPr/>
                <p:nvPr/>
              </p:nvSpPr>
              <p:spPr>
                <a:xfrm>
                  <a:off x="3998384" y="1956171"/>
                  <a:ext cx="1133546" cy="506685"/>
                </a:xfrm>
                <a:prstGeom prst="roundRect">
                  <a:avLst>
                    <a:gd name="adj" fmla="val 20022"/>
                  </a:avLst>
                </a:prstGeom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3" name="직사각형 52"/>
                <p:cNvSpPr/>
                <p:nvPr/>
              </p:nvSpPr>
              <p:spPr>
                <a:xfrm flipV="1">
                  <a:off x="4039603" y="1956171"/>
                  <a:ext cx="1062656" cy="514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달 53"/>
                <p:cNvSpPr/>
                <p:nvPr/>
              </p:nvSpPr>
              <p:spPr>
                <a:xfrm rot="4135760">
                  <a:off x="1206145" y="2044610"/>
                  <a:ext cx="480133" cy="1650040"/>
                </a:xfrm>
                <a:prstGeom prst="moon">
                  <a:avLst/>
                </a:prstGeom>
                <a:gradFill flip="none" rotWithShape="1">
                  <a:gsLst>
                    <a:gs pos="0">
                      <a:schemeClr val="bg1">
                        <a:alpha val="90000"/>
                      </a:schemeClr>
                    </a:gs>
                    <a:gs pos="50000">
                      <a:schemeClr val="bg1">
                        <a:alpha val="1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5" name="그룹 51"/>
                <p:cNvGrpSpPr/>
                <p:nvPr/>
              </p:nvGrpSpPr>
              <p:grpSpPr>
                <a:xfrm>
                  <a:off x="3816256" y="1782299"/>
                  <a:ext cx="423806" cy="404839"/>
                  <a:chOff x="3993398" y="1782299"/>
                  <a:chExt cx="423806" cy="404839"/>
                </a:xfrm>
              </p:grpSpPr>
              <p:grpSp>
                <p:nvGrpSpPr>
                  <p:cNvPr id="69" name="그룹 255"/>
                  <p:cNvGrpSpPr/>
                  <p:nvPr/>
                </p:nvGrpSpPr>
                <p:grpSpPr>
                  <a:xfrm rot="2852198">
                    <a:off x="4002881" y="1772816"/>
                    <a:ext cx="404839" cy="423806"/>
                    <a:chOff x="612710" y="2412947"/>
                    <a:chExt cx="1748526" cy="1748526"/>
                  </a:xfrm>
                </p:grpSpPr>
                <p:sp>
                  <p:nvSpPr>
                    <p:cNvPr id="71" name="타원 70"/>
                    <p:cNvSpPr/>
                    <p:nvPr/>
                  </p:nvSpPr>
                  <p:spPr>
                    <a:xfrm rot="5400000">
                      <a:off x="612710" y="3217762"/>
                      <a:ext cx="1748526" cy="13889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72" name="타원 71"/>
                    <p:cNvSpPr/>
                    <p:nvPr/>
                  </p:nvSpPr>
                  <p:spPr>
                    <a:xfrm>
                      <a:off x="612710" y="3206186"/>
                      <a:ext cx="1748526" cy="13889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70" name="타원 69"/>
                  <p:cNvSpPr/>
                  <p:nvPr/>
                </p:nvSpPr>
                <p:spPr>
                  <a:xfrm rot="1991677">
                    <a:off x="4126980" y="1906400"/>
                    <a:ext cx="156640" cy="156639"/>
                  </a:xfrm>
                  <a:prstGeom prst="ellipse">
                    <a:avLst/>
                  </a:prstGeom>
                  <a:gradFill flip="none" rotWithShape="1">
                    <a:gsLst>
                      <a:gs pos="10000">
                        <a:schemeClr val="bg1">
                          <a:alpha val="80000"/>
                        </a:schemeClr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  <p:sp>
              <p:nvSpPr>
                <p:cNvPr id="56" name="모서리가 둥근 직사각형 55"/>
                <p:cNvSpPr/>
                <p:nvPr/>
              </p:nvSpPr>
              <p:spPr>
                <a:xfrm>
                  <a:off x="3998384" y="3349327"/>
                  <a:ext cx="1133546" cy="506685"/>
                </a:xfrm>
                <a:prstGeom prst="roundRect">
                  <a:avLst>
                    <a:gd name="adj" fmla="val 20022"/>
                  </a:avLst>
                </a:prstGeom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7" name="직사각형 56"/>
                <p:cNvSpPr/>
                <p:nvPr/>
              </p:nvSpPr>
              <p:spPr>
                <a:xfrm flipV="1">
                  <a:off x="4039603" y="3349327"/>
                  <a:ext cx="1062656" cy="514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8" name="모서리가 둥근 직사각형 57"/>
                <p:cNvSpPr/>
                <p:nvPr/>
              </p:nvSpPr>
              <p:spPr>
                <a:xfrm>
                  <a:off x="3998384" y="4719780"/>
                  <a:ext cx="1133546" cy="506685"/>
                </a:xfrm>
                <a:prstGeom prst="roundRect">
                  <a:avLst>
                    <a:gd name="adj" fmla="val 20022"/>
                  </a:avLst>
                </a:prstGeom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9" name="직사각형 58"/>
                <p:cNvSpPr/>
                <p:nvPr/>
              </p:nvSpPr>
              <p:spPr>
                <a:xfrm flipV="1">
                  <a:off x="4039603" y="4719780"/>
                  <a:ext cx="1062656" cy="514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0" name="Oval 4"/>
                <p:cNvSpPr>
                  <a:spLocks noChangeArrowheads="1"/>
                </p:cNvSpPr>
                <p:nvPr/>
              </p:nvSpPr>
              <p:spPr bwMode="auto">
                <a:xfrm flipV="1">
                  <a:off x="718526" y="2927781"/>
                  <a:ext cx="2111154" cy="198093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47000"/>
                      </a:schemeClr>
                    </a:gs>
                    <a:gs pos="24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  <a:tileRect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0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타원 60"/>
                <p:cNvSpPr/>
                <p:nvPr/>
              </p:nvSpPr>
              <p:spPr>
                <a:xfrm>
                  <a:off x="712143" y="2670820"/>
                  <a:ext cx="2160240" cy="2160240"/>
                </a:xfrm>
                <a:prstGeom prst="ellipse">
                  <a:avLst/>
                </a:prstGeom>
                <a:gradFill>
                  <a:gsLst>
                    <a:gs pos="35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876300" dist="508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>
                  <a:bevelT w="31750" h="317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2" name="Oval 4"/>
                <p:cNvSpPr>
                  <a:spLocks noChangeArrowheads="1"/>
                </p:cNvSpPr>
                <p:nvPr/>
              </p:nvSpPr>
              <p:spPr bwMode="auto">
                <a:xfrm>
                  <a:off x="481620" y="3031368"/>
                  <a:ext cx="2588619" cy="13724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ko-KR" altLang="en-US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</a:rPr>
                    <a:t>제조 공정</a:t>
                  </a:r>
                  <a:endPara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endParaRP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ko-KR" altLang="en-US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</a:rPr>
                    <a:t>개선점</a:t>
                  </a:r>
                  <a:endPara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63" name="AutoShape 8"/>
                <p:cNvSpPr>
                  <a:spLocks noChangeArrowheads="1"/>
                </p:cNvSpPr>
                <p:nvPr/>
              </p:nvSpPr>
              <p:spPr bwMode="auto">
                <a:xfrm>
                  <a:off x="4067944" y="2032273"/>
                  <a:ext cx="1008112" cy="648072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35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876300" dist="508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>
                  <a:bevelT w="31750" h="317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indent="0" algn="ctr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AutoShape 8"/>
                <p:cNvSpPr>
                  <a:spLocks noChangeArrowheads="1"/>
                </p:cNvSpPr>
                <p:nvPr/>
              </p:nvSpPr>
              <p:spPr bwMode="auto">
                <a:xfrm>
                  <a:off x="4067944" y="3419475"/>
                  <a:ext cx="1008112" cy="648072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35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876300" dist="508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>
                  <a:bevelT w="31750" h="317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indent="0" algn="ctr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AutoShape 8"/>
                <p:cNvSpPr>
                  <a:spLocks noChangeArrowheads="1"/>
                </p:cNvSpPr>
                <p:nvPr/>
              </p:nvSpPr>
              <p:spPr bwMode="auto">
                <a:xfrm>
                  <a:off x="4067944" y="4787627"/>
                  <a:ext cx="1008112" cy="648072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35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876300" dist="508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>
                  <a:bevelT w="31750" h="317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indent="0" algn="ctr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6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030513" y="1899256"/>
                  <a:ext cx="1122743" cy="8445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R="0" lvl="0" indent="0" algn="ctr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ko-KR" altLang="en-US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</a:rPr>
                    <a:t>기종교체</a:t>
                  </a:r>
                  <a:endParaRPr kumimoji="1" lang="ko-KR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67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030514" y="3293695"/>
                  <a:ext cx="1139905" cy="8445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ko-KR" altLang="en-US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</a:rPr>
                    <a:t>변동유실</a:t>
                  </a:r>
                  <a:endParaRPr kumimoji="1" lang="ko-KR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68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030514" y="4661244"/>
                  <a:ext cx="1139905" cy="8445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ko-KR" altLang="en-US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</a:rPr>
                    <a:t>인원변화</a:t>
                  </a:r>
                  <a:endParaRPr kumimoji="1" lang="ko-KR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sp>
            <p:nvSpPr>
              <p:cNvPr id="73" name="Text Box 32"/>
              <p:cNvSpPr txBox="1">
                <a:spLocks noChangeArrowheads="1"/>
              </p:cNvSpPr>
              <p:nvPr/>
            </p:nvSpPr>
            <p:spPr bwMode="auto">
              <a:xfrm>
                <a:off x="6823691" y="1524266"/>
                <a:ext cx="2068789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기종교체 증가 업무 개선 반영</a:t>
                </a:r>
                <a:endParaRPr kumimoji="1" lang="ko-KR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4" name="Text Box 32"/>
              <p:cNvSpPr txBox="1">
                <a:spLocks noChangeArrowheads="1"/>
              </p:cNvSpPr>
              <p:nvPr/>
            </p:nvSpPr>
            <p:spPr bwMode="auto">
              <a:xfrm>
                <a:off x="6831911" y="1906032"/>
                <a:ext cx="2068789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0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설비 조정시간 유실 과제적용</a:t>
                </a:r>
                <a:endParaRPr kumimoji="1" lang="ko-KR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5" name="Text Box 32"/>
              <p:cNvSpPr txBox="1">
                <a:spLocks noChangeArrowheads="1"/>
              </p:cNvSpPr>
              <p:nvPr/>
            </p:nvSpPr>
            <p:spPr bwMode="auto">
              <a:xfrm>
                <a:off x="6810933" y="2315043"/>
                <a:ext cx="2068789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조치지연</a:t>
                </a:r>
                <a:r>
                  <a:rPr kumimoji="1" lang="en-US" altLang="ko-KR" sz="10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</a:t>
                </a:r>
                <a:r>
                  <a:rPr kumimoji="1" lang="ko-KR" altLang="en-US" sz="10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생산능력 현장관리 </a:t>
                </a:r>
                <a:endParaRPr kumimoji="1" lang="ko-KR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09" name="그룹 108"/>
            <p:cNvGrpSpPr/>
            <p:nvPr/>
          </p:nvGrpSpPr>
          <p:grpSpPr>
            <a:xfrm>
              <a:off x="3792116" y="2686336"/>
              <a:ext cx="5120788" cy="1112629"/>
              <a:chOff x="3779912" y="1480306"/>
              <a:chExt cx="5120788" cy="1112629"/>
            </a:xfrm>
          </p:grpSpPr>
          <p:grpSp>
            <p:nvGrpSpPr>
              <p:cNvPr id="110" name="그룹 109"/>
              <p:cNvGrpSpPr/>
              <p:nvPr/>
            </p:nvGrpSpPr>
            <p:grpSpPr>
              <a:xfrm>
                <a:off x="3779912" y="1480306"/>
                <a:ext cx="5112568" cy="1112629"/>
                <a:chOff x="466762" y="1782299"/>
                <a:chExt cx="8189533" cy="3816466"/>
              </a:xfrm>
            </p:grpSpPr>
            <p:sp>
              <p:nvSpPr>
                <p:cNvPr id="114" name="Oval 3"/>
                <p:cNvSpPr>
                  <a:spLocks noChangeArrowheads="1"/>
                </p:cNvSpPr>
                <p:nvPr/>
              </p:nvSpPr>
              <p:spPr bwMode="auto">
                <a:xfrm>
                  <a:off x="466762" y="2411363"/>
                  <a:ext cx="2665078" cy="2665078"/>
                </a:xfrm>
                <a:prstGeom prst="ellipse">
                  <a:avLst/>
                </a:prstGeom>
                <a:solidFill>
                  <a:srgbClr val="2D0909">
                    <a:alpha val="20000"/>
                  </a:srgbClr>
                </a:solidFill>
                <a:ln>
                  <a:noFill/>
                </a:ln>
                <a:effectLst/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Oval 3"/>
                <p:cNvSpPr>
                  <a:spLocks noChangeArrowheads="1"/>
                </p:cNvSpPr>
                <p:nvPr/>
              </p:nvSpPr>
              <p:spPr bwMode="auto">
                <a:xfrm>
                  <a:off x="562671" y="2521383"/>
                  <a:ext cx="2449054" cy="244905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  <a:effectLst/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 prstMaterial="metal">
                  <a:bevelT w="2540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AutoShape 5"/>
                <p:cNvSpPr>
                  <a:spLocks noChangeArrowheads="1"/>
                </p:cNvSpPr>
                <p:nvPr/>
              </p:nvSpPr>
              <p:spPr bwMode="auto">
                <a:xfrm>
                  <a:off x="4527533" y="1864494"/>
                  <a:ext cx="4128762" cy="981763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0">
                      <a:schemeClr val="bg1"/>
                    </a:gs>
                    <a:gs pos="95000">
                      <a:schemeClr val="bg1">
                        <a:alpha val="45000"/>
                      </a:schemeClr>
                    </a:gs>
                  </a:gsLst>
                  <a:lin ang="18900000" scaled="1"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33350" h="2540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AutoShape 6"/>
                <p:cNvSpPr>
                  <a:spLocks noChangeArrowheads="1"/>
                </p:cNvSpPr>
                <p:nvPr/>
              </p:nvSpPr>
              <p:spPr bwMode="auto">
                <a:xfrm>
                  <a:off x="4527533" y="3255028"/>
                  <a:ext cx="4128762" cy="981763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0">
                      <a:schemeClr val="bg1"/>
                    </a:gs>
                    <a:gs pos="95000">
                      <a:schemeClr val="bg1">
                        <a:alpha val="45000"/>
                      </a:schemeClr>
                    </a:gs>
                  </a:gsLst>
                  <a:lin ang="18900000" scaled="1"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33350" h="2540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8" name="AutoShape 7"/>
                <p:cNvSpPr>
                  <a:spLocks noChangeArrowheads="1"/>
                </p:cNvSpPr>
                <p:nvPr/>
              </p:nvSpPr>
              <p:spPr bwMode="auto">
                <a:xfrm>
                  <a:off x="4527533" y="4617002"/>
                  <a:ext cx="4128762" cy="981763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0">
                      <a:schemeClr val="bg1"/>
                    </a:gs>
                    <a:gs pos="95000">
                      <a:schemeClr val="bg1">
                        <a:alpha val="45000"/>
                      </a:schemeClr>
                    </a:gs>
                  </a:gsLst>
                  <a:lin ang="18900000" scaled="1"/>
                </a:gradFill>
                <a:ln w="9525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 w="133350" h="25400"/>
                  <a:bevelB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AutoShape 8"/>
                <p:cNvSpPr>
                  <a:spLocks noChangeArrowheads="1"/>
                </p:cNvSpPr>
                <p:nvPr/>
              </p:nvSpPr>
              <p:spPr bwMode="auto">
                <a:xfrm>
                  <a:off x="3959895" y="1941250"/>
                  <a:ext cx="1215602" cy="828251"/>
                </a:xfrm>
                <a:prstGeom prst="roundRect">
                  <a:avLst>
                    <a:gd name="adj" fmla="val 16667"/>
                  </a:avLst>
                </a:prstGeom>
                <a:gradFill flip="none" rotWithShape="1">
                  <a:gsLst>
                    <a:gs pos="0">
                      <a:srgbClr val="51515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 prstMaterial="metal">
                  <a:bevelT w="2540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indent="0" algn="ctr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0" name="AutoShape 9"/>
                <p:cNvSpPr>
                  <a:spLocks noChangeArrowheads="1"/>
                </p:cNvSpPr>
                <p:nvPr/>
              </p:nvSpPr>
              <p:spPr bwMode="auto">
                <a:xfrm>
                  <a:off x="3959895" y="3331784"/>
                  <a:ext cx="1215602" cy="828251"/>
                </a:xfrm>
                <a:prstGeom prst="roundRect">
                  <a:avLst>
                    <a:gd name="adj" fmla="val 16667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rgbClr val="454545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 prstMaterial="metal">
                  <a:bevelT w="2540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1" name="AutoShape 10"/>
                <p:cNvSpPr>
                  <a:spLocks noChangeArrowheads="1"/>
                </p:cNvSpPr>
                <p:nvPr/>
              </p:nvSpPr>
              <p:spPr bwMode="auto">
                <a:xfrm>
                  <a:off x="3959895" y="4693758"/>
                  <a:ext cx="1215602" cy="828251"/>
                </a:xfrm>
                <a:prstGeom prst="roundRect">
                  <a:avLst>
                    <a:gd name="adj" fmla="val 16667"/>
                  </a:avLst>
                </a:prstGeom>
                <a:gradFill flip="none" rotWithShape="1">
                  <a:gsLst>
                    <a:gs pos="0">
                      <a:srgbClr val="51515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  <a:effectLst/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 prstMaterial="metal">
                  <a:bevelT w="2540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122" name="AutoShape 11"/>
                <p:cNvCxnSpPr>
                  <a:cxnSpLocks noChangeShapeType="1"/>
                  <a:stCxn id="115" idx="5"/>
                  <a:endCxn id="121" idx="1"/>
                </p:cNvCxnSpPr>
                <p:nvPr/>
              </p:nvCxnSpPr>
              <p:spPr bwMode="auto">
                <a:xfrm rot="16200000" flipH="1">
                  <a:off x="3058431" y="4206420"/>
                  <a:ext cx="496102" cy="1306826"/>
                </a:xfrm>
                <a:prstGeom prst="bentConnector2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123" name="AutoShape 12"/>
                <p:cNvCxnSpPr>
                  <a:cxnSpLocks noChangeShapeType="1"/>
                  <a:stCxn id="115" idx="7"/>
                  <a:endCxn id="119" idx="1"/>
                </p:cNvCxnSpPr>
                <p:nvPr/>
              </p:nvCxnSpPr>
              <p:spPr bwMode="auto">
                <a:xfrm rot="5400000" flipH="1" flipV="1">
                  <a:off x="3044151" y="1964294"/>
                  <a:ext cx="524662" cy="1306826"/>
                </a:xfrm>
                <a:prstGeom prst="bentConnector2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miter lim="800000"/>
                  <a:headEnd type="none" w="sm" len="sm"/>
                  <a:tailEnd type="triangle" w="sm" len="sm"/>
                </a:ln>
                <a:effectLst/>
              </p:spPr>
            </p:cxnSp>
            <p:cxnSp>
              <p:nvCxnSpPr>
                <p:cNvPr id="124" name="AutoShape 13"/>
                <p:cNvCxnSpPr>
                  <a:cxnSpLocks noChangeShapeType="1"/>
                  <a:stCxn id="115" idx="6"/>
                  <a:endCxn id="120" idx="1"/>
                </p:cNvCxnSpPr>
                <p:nvPr/>
              </p:nvCxnSpPr>
              <p:spPr bwMode="auto">
                <a:xfrm>
                  <a:off x="3011725" y="3745910"/>
                  <a:ext cx="948170" cy="1588"/>
                </a:xfrm>
                <a:prstGeom prst="straightConnector1">
                  <a:avLst/>
                </a:prstGeom>
                <a:noFill/>
                <a:ln w="28575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round/>
                  <a:headEnd type="none" w="sm" len="sm"/>
                  <a:tailEnd type="triangle" w="sm" len="sm"/>
                </a:ln>
                <a:effectLst/>
              </p:spPr>
            </p:cxnSp>
            <p:sp>
              <p:nvSpPr>
                <p:cNvPr id="125" name="모서리가 둥근 직사각형 124"/>
                <p:cNvSpPr/>
                <p:nvPr/>
              </p:nvSpPr>
              <p:spPr>
                <a:xfrm>
                  <a:off x="3998384" y="1956171"/>
                  <a:ext cx="1133546" cy="506685"/>
                </a:xfrm>
                <a:prstGeom prst="roundRect">
                  <a:avLst>
                    <a:gd name="adj" fmla="val 20022"/>
                  </a:avLst>
                </a:prstGeom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6" name="직사각형 125"/>
                <p:cNvSpPr/>
                <p:nvPr/>
              </p:nvSpPr>
              <p:spPr>
                <a:xfrm flipV="1">
                  <a:off x="4039603" y="1956171"/>
                  <a:ext cx="1062656" cy="514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7" name="달 126"/>
                <p:cNvSpPr/>
                <p:nvPr/>
              </p:nvSpPr>
              <p:spPr>
                <a:xfrm rot="4135760">
                  <a:off x="1206145" y="2044610"/>
                  <a:ext cx="480133" cy="1650040"/>
                </a:xfrm>
                <a:prstGeom prst="moon">
                  <a:avLst/>
                </a:prstGeom>
                <a:gradFill flip="none" rotWithShape="1">
                  <a:gsLst>
                    <a:gs pos="0">
                      <a:schemeClr val="bg1">
                        <a:alpha val="90000"/>
                      </a:schemeClr>
                    </a:gs>
                    <a:gs pos="50000">
                      <a:schemeClr val="bg1">
                        <a:alpha val="1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8" name="그룹 51"/>
                <p:cNvGrpSpPr/>
                <p:nvPr/>
              </p:nvGrpSpPr>
              <p:grpSpPr>
                <a:xfrm>
                  <a:off x="3816256" y="1782299"/>
                  <a:ext cx="423806" cy="404839"/>
                  <a:chOff x="3993398" y="1782299"/>
                  <a:chExt cx="423806" cy="404839"/>
                </a:xfrm>
              </p:grpSpPr>
              <p:grpSp>
                <p:nvGrpSpPr>
                  <p:cNvPr id="142" name="그룹 255"/>
                  <p:cNvGrpSpPr/>
                  <p:nvPr/>
                </p:nvGrpSpPr>
                <p:grpSpPr>
                  <a:xfrm rot="2852198">
                    <a:off x="4002881" y="1772816"/>
                    <a:ext cx="404839" cy="423806"/>
                    <a:chOff x="612710" y="2412947"/>
                    <a:chExt cx="1748526" cy="1748526"/>
                  </a:xfrm>
                </p:grpSpPr>
                <p:sp>
                  <p:nvSpPr>
                    <p:cNvPr id="144" name="타원 143"/>
                    <p:cNvSpPr/>
                    <p:nvPr/>
                  </p:nvSpPr>
                  <p:spPr>
                    <a:xfrm rot="5400000">
                      <a:off x="612710" y="3217762"/>
                      <a:ext cx="1748526" cy="13889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5" name="타원 144"/>
                    <p:cNvSpPr/>
                    <p:nvPr/>
                  </p:nvSpPr>
                  <p:spPr>
                    <a:xfrm>
                      <a:off x="612710" y="3206186"/>
                      <a:ext cx="1748526" cy="138896"/>
                    </a:xfrm>
                    <a:prstGeom prst="ellipse">
                      <a:avLst/>
                    </a:prstGeom>
                    <a:gradFill flip="none" rotWithShape="1">
                      <a:gsLst>
                        <a:gs pos="0">
                          <a:schemeClr val="bg1"/>
                        </a:gs>
                        <a:gs pos="100000">
                          <a:schemeClr val="bg1">
                            <a:alpha val="0"/>
                          </a:schemeClr>
                        </a:gs>
                      </a:gsLst>
                      <a:path path="shape">
                        <a:fillToRect l="50000" t="50000" r="50000" b="50000"/>
                      </a:path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00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143" name="타원 142"/>
                  <p:cNvSpPr/>
                  <p:nvPr/>
                </p:nvSpPr>
                <p:spPr>
                  <a:xfrm rot="1991677">
                    <a:off x="4126980" y="1906400"/>
                    <a:ext cx="156640" cy="156639"/>
                  </a:xfrm>
                  <a:prstGeom prst="ellipse">
                    <a:avLst/>
                  </a:prstGeom>
                  <a:gradFill flip="none" rotWithShape="1">
                    <a:gsLst>
                      <a:gs pos="10000">
                        <a:schemeClr val="bg1">
                          <a:alpha val="80000"/>
                        </a:schemeClr>
                      </a:gs>
                      <a:gs pos="100000">
                        <a:srgbClr val="000000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000"/>
                  </a:p>
                </p:txBody>
              </p:sp>
            </p:grpSp>
            <p:sp>
              <p:nvSpPr>
                <p:cNvPr id="129" name="모서리가 둥근 직사각형 128"/>
                <p:cNvSpPr/>
                <p:nvPr/>
              </p:nvSpPr>
              <p:spPr>
                <a:xfrm>
                  <a:off x="3998384" y="3349327"/>
                  <a:ext cx="1133546" cy="506685"/>
                </a:xfrm>
                <a:prstGeom prst="roundRect">
                  <a:avLst>
                    <a:gd name="adj" fmla="val 20022"/>
                  </a:avLst>
                </a:prstGeom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직사각형 129"/>
                <p:cNvSpPr/>
                <p:nvPr/>
              </p:nvSpPr>
              <p:spPr>
                <a:xfrm flipV="1">
                  <a:off x="4039603" y="3349327"/>
                  <a:ext cx="1062656" cy="514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1" name="모서리가 둥근 직사각형 130"/>
                <p:cNvSpPr/>
                <p:nvPr/>
              </p:nvSpPr>
              <p:spPr>
                <a:xfrm>
                  <a:off x="3998384" y="4719780"/>
                  <a:ext cx="1133546" cy="506685"/>
                </a:xfrm>
                <a:prstGeom prst="roundRect">
                  <a:avLst>
                    <a:gd name="adj" fmla="val 20022"/>
                  </a:avLst>
                </a:prstGeom>
                <a:gradFill>
                  <a:gsLst>
                    <a:gs pos="0">
                      <a:schemeClr val="bg1">
                        <a:alpha val="80000"/>
                      </a:schemeClr>
                    </a:gs>
                    <a:gs pos="50000">
                      <a:schemeClr val="bg1">
                        <a:alpha val="5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2" name="직사각형 131"/>
                <p:cNvSpPr/>
                <p:nvPr/>
              </p:nvSpPr>
              <p:spPr>
                <a:xfrm flipV="1">
                  <a:off x="4039603" y="4719780"/>
                  <a:ext cx="1062656" cy="51408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3" name="Oval 4"/>
                <p:cNvSpPr>
                  <a:spLocks noChangeArrowheads="1"/>
                </p:cNvSpPr>
                <p:nvPr/>
              </p:nvSpPr>
              <p:spPr bwMode="auto">
                <a:xfrm flipV="1">
                  <a:off x="718526" y="2927781"/>
                  <a:ext cx="2111154" cy="198093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47000"/>
                      </a:schemeClr>
                    </a:gs>
                    <a:gs pos="24000">
                      <a:schemeClr val="bg1">
                        <a:gamma/>
                        <a:tint val="0"/>
                        <a:invGamma/>
                        <a:alpha val="0"/>
                      </a:schemeClr>
                    </a:gs>
                  </a:gsLst>
                  <a:lin ang="5400000" scaled="1"/>
                  <a:tileRect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ko-KR" altLang="en-US" sz="1000" b="1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" name="타원 133"/>
                <p:cNvSpPr/>
                <p:nvPr/>
              </p:nvSpPr>
              <p:spPr>
                <a:xfrm>
                  <a:off x="712143" y="2670820"/>
                  <a:ext cx="2160240" cy="2160240"/>
                </a:xfrm>
                <a:prstGeom prst="ellipse">
                  <a:avLst/>
                </a:prstGeom>
                <a:gradFill>
                  <a:gsLst>
                    <a:gs pos="35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876300" dist="508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>
                  <a:bevelT w="31750" h="317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ko-KR" altLang="en-US" sz="10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5" name="Oval 4"/>
                <p:cNvSpPr>
                  <a:spLocks noChangeArrowheads="1"/>
                </p:cNvSpPr>
                <p:nvPr/>
              </p:nvSpPr>
              <p:spPr bwMode="auto">
                <a:xfrm>
                  <a:off x="481621" y="3031368"/>
                  <a:ext cx="2588619" cy="13724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ko-KR" altLang="en-US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</a:rPr>
                    <a:t>생산운영</a:t>
                  </a:r>
                  <a:endPara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endParaRPr>
                </a:p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ko-KR" altLang="en-US" sz="100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</a:rPr>
                    <a:t>계획</a:t>
                  </a:r>
                  <a:endPara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136" name="AutoShape 8"/>
                <p:cNvSpPr>
                  <a:spLocks noChangeArrowheads="1"/>
                </p:cNvSpPr>
                <p:nvPr/>
              </p:nvSpPr>
              <p:spPr bwMode="auto">
                <a:xfrm>
                  <a:off x="4067944" y="2032273"/>
                  <a:ext cx="1008112" cy="648072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35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876300" dist="508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>
                  <a:bevelT w="31750" h="317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indent="0" algn="ctr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7" name="AutoShape 8"/>
                <p:cNvSpPr>
                  <a:spLocks noChangeArrowheads="1"/>
                </p:cNvSpPr>
                <p:nvPr/>
              </p:nvSpPr>
              <p:spPr bwMode="auto">
                <a:xfrm>
                  <a:off x="4067944" y="3419475"/>
                  <a:ext cx="1008112" cy="648072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35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876300" dist="508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>
                  <a:bevelT w="31750" h="317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indent="0" algn="ctr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8" name="AutoShape 8"/>
                <p:cNvSpPr>
                  <a:spLocks noChangeArrowheads="1"/>
                </p:cNvSpPr>
                <p:nvPr/>
              </p:nvSpPr>
              <p:spPr bwMode="auto">
                <a:xfrm>
                  <a:off x="4067944" y="4787627"/>
                  <a:ext cx="1008112" cy="648072"/>
                </a:xfrm>
                <a:prstGeom prst="roundRect">
                  <a:avLst>
                    <a:gd name="adj" fmla="val 16667"/>
                  </a:avLst>
                </a:prstGeom>
                <a:gradFill>
                  <a:gsLst>
                    <a:gs pos="35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 w="952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innerShdw blurRad="876300" dist="50800" dir="13500000">
                    <a:prstClr val="black">
                      <a:alpha val="50000"/>
                    </a:prstClr>
                  </a:innerShdw>
                </a:effectLst>
                <a:scene3d>
                  <a:camera prst="orthographicFront"/>
                  <a:lightRig rig="threePt" dir="t">
                    <a:rot lat="0" lon="0" rev="3600000"/>
                  </a:lightRig>
                </a:scene3d>
                <a:sp3d>
                  <a:bevelT w="31750" h="31750" prst="coolSlant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R="0" lvl="0" indent="0" algn="ctr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lang="ko-KR" altLang="ko-KR" sz="1000" dirty="0" smtClean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9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030513" y="1899256"/>
                  <a:ext cx="1122743" cy="8445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R="0" lvl="0" indent="0" algn="ctr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ko-KR" altLang="en-US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</a:rPr>
                    <a:t>유실반영</a:t>
                  </a:r>
                  <a:endParaRPr kumimoji="1" lang="ko-KR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14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030514" y="3293695"/>
                  <a:ext cx="1139905" cy="8445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en-US" altLang="ko-KR" sz="100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</a:rPr>
                    <a:t>1</a:t>
                  </a:r>
                  <a:r>
                    <a:rPr kumimoji="1" lang="ko-KR" altLang="en-US" sz="100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</a:rPr>
                    <a:t>일재고</a:t>
                  </a:r>
                  <a:endParaRPr kumimoji="1" lang="ko-KR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  <p:sp>
              <p:nvSpPr>
                <p:cNvPr id="141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030514" y="4661244"/>
                  <a:ext cx="1139905" cy="8445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kumimoji="1" lang="ko-KR" altLang="en-US" sz="10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Y견고딕" pitchFamily="18" charset="-127"/>
                      <a:ea typeface="HY견고딕" pitchFamily="18" charset="-127"/>
                    </a:rPr>
                    <a:t>제품변화</a:t>
                  </a:r>
                  <a:endParaRPr kumimoji="1" lang="ko-KR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Y견고딕" pitchFamily="18" charset="-127"/>
                    <a:ea typeface="HY견고딕" pitchFamily="18" charset="-127"/>
                  </a:endParaRPr>
                </a:p>
              </p:txBody>
            </p:sp>
          </p:grpSp>
          <p:sp>
            <p:nvSpPr>
              <p:cNvPr id="111" name="Text Box 32"/>
              <p:cNvSpPr txBox="1">
                <a:spLocks noChangeArrowheads="1"/>
              </p:cNvSpPr>
              <p:nvPr/>
            </p:nvSpPr>
            <p:spPr bwMode="auto">
              <a:xfrm>
                <a:off x="6823691" y="1524266"/>
                <a:ext cx="2068789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전일 미달 실시간 현황 관리 </a:t>
                </a:r>
                <a:endParaRPr kumimoji="1" lang="ko-KR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2" name="Text Box 32"/>
              <p:cNvSpPr txBox="1">
                <a:spLocks noChangeArrowheads="1"/>
              </p:cNvSpPr>
              <p:nvPr/>
            </p:nvSpPr>
            <p:spPr bwMode="auto">
              <a:xfrm>
                <a:off x="6831911" y="1906032"/>
                <a:ext cx="2068789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출고대비 계획 분활 최소화</a:t>
                </a:r>
                <a:endParaRPr kumimoji="1" lang="ko-KR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3" name="Text Box 32"/>
              <p:cNvSpPr txBox="1">
                <a:spLocks noChangeArrowheads="1"/>
              </p:cNvSpPr>
              <p:nvPr/>
            </p:nvSpPr>
            <p:spPr bwMode="auto">
              <a:xfrm>
                <a:off x="6810933" y="2315043"/>
                <a:ext cx="2068789" cy="2462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 최적 </a:t>
                </a:r>
                <a:r>
                  <a: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LINE </a:t>
                </a: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계획적용 </a:t>
                </a:r>
                <a:r>
                  <a:rPr kumimoji="1" lang="en-US" altLang="ko-KR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–FILE</a:t>
                </a:r>
                <a:r>
                  <a:rPr kumimoji="1" lang="ko-KR" altLang="en-US" sz="1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활용</a:t>
                </a:r>
                <a:endParaRPr kumimoji="1" lang="ko-KR" altLang="ko-KR" sz="1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147" name="모서리가 둥근 직사각형 146"/>
          <p:cNvSpPr/>
          <p:nvPr/>
        </p:nvSpPr>
        <p:spPr>
          <a:xfrm>
            <a:off x="385972" y="3579228"/>
            <a:ext cx="1376252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개선 과제 방향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cxnSp>
        <p:nvCxnSpPr>
          <p:cNvPr id="149" name="직선 연결선 148"/>
          <p:cNvCxnSpPr>
            <a:stCxn id="159" idx="2"/>
            <a:endCxn id="164" idx="0"/>
          </p:cNvCxnSpPr>
          <p:nvPr/>
        </p:nvCxnSpPr>
        <p:spPr>
          <a:xfrm>
            <a:off x="1098111" y="4223741"/>
            <a:ext cx="4617" cy="1374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그룹 180"/>
          <p:cNvGrpSpPr/>
          <p:nvPr/>
        </p:nvGrpSpPr>
        <p:grpSpPr>
          <a:xfrm>
            <a:off x="347298" y="3885187"/>
            <a:ext cx="1506243" cy="2051463"/>
            <a:chOff x="1970692" y="3892323"/>
            <a:chExt cx="1506243" cy="2051463"/>
          </a:xfrm>
        </p:grpSpPr>
        <p:sp>
          <p:nvSpPr>
            <p:cNvPr id="159" name="TextBox 158"/>
            <p:cNvSpPr txBox="1"/>
            <p:nvPr/>
          </p:nvSpPr>
          <p:spPr>
            <a:xfrm>
              <a:off x="1970692" y="3892323"/>
              <a:ext cx="150162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800" b="1">
                  <a:solidFill>
                    <a:schemeClr val="tx1"/>
                  </a:solidFill>
                </a:defRPr>
              </a:lvl1pPr>
            </a:lstStyle>
            <a:p>
              <a:r>
                <a:rPr lang="ko-KR" altLang="en-US" dirty="0"/>
                <a:t>작업지시 배포</a:t>
              </a:r>
              <a:endParaRPr lang="en-US" altLang="ko-KR" dirty="0"/>
            </a:p>
            <a:p>
              <a:r>
                <a:rPr lang="ko-KR" altLang="en-US" dirty="0" err="1"/>
                <a:t>매칭률</a:t>
              </a:r>
              <a:r>
                <a:rPr lang="en-US" altLang="ko-KR" dirty="0"/>
                <a:t>&amp;</a:t>
              </a:r>
              <a:r>
                <a:rPr lang="ko-KR" altLang="en-US" dirty="0"/>
                <a:t>최적</a:t>
              </a:r>
              <a:r>
                <a:rPr lang="en-US" altLang="ko-KR" dirty="0"/>
                <a:t>LINE </a:t>
              </a:r>
              <a:r>
                <a:rPr lang="ko-KR" altLang="en-US" dirty="0"/>
                <a:t>적용</a:t>
              </a:r>
              <a:endParaRPr lang="en-US" altLang="ko-KR" dirty="0"/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1970692" y="4316631"/>
              <a:ext cx="150162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800" b="1">
                  <a:solidFill>
                    <a:schemeClr val="tx1"/>
                  </a:solidFill>
                </a:defRPr>
              </a:lvl1pPr>
            </a:lstStyle>
            <a:p>
              <a:r>
                <a:rPr lang="ko-KR" altLang="en-US" dirty="0"/>
                <a:t>계획 </a:t>
              </a:r>
              <a:r>
                <a:rPr lang="ko-KR" altLang="en-US" dirty="0" err="1"/>
                <a:t>부하율</a:t>
              </a:r>
              <a:endParaRPr lang="en-US" altLang="ko-KR" dirty="0"/>
            </a:p>
            <a:p>
              <a:r>
                <a:rPr lang="en-US" altLang="ko-KR"/>
                <a:t>Recovery </a:t>
              </a:r>
              <a:r>
                <a:rPr lang="ko-KR" altLang="en-US"/>
                <a:t>활동 </a:t>
              </a:r>
              <a:endParaRPr lang="ko-KR" altLang="en-US" dirty="0"/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1970692" y="4740084"/>
              <a:ext cx="150162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800" b="1">
                  <a:solidFill>
                    <a:schemeClr val="tx1"/>
                  </a:solidFill>
                </a:defRPr>
              </a:lvl1pPr>
            </a:lstStyle>
            <a:p>
              <a:r>
                <a:rPr lang="ko-KR" altLang="en-US" dirty="0"/>
                <a:t>공정 유실발생</a:t>
              </a:r>
              <a:endParaRPr lang="en-US" altLang="ko-KR" dirty="0"/>
            </a:p>
            <a:p>
              <a:r>
                <a:rPr lang="ko-KR" altLang="en-US" dirty="0"/>
                <a:t>지연마감 세부관리</a:t>
              </a:r>
              <a:endParaRPr lang="en-US" altLang="ko-KR" dirty="0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1970692" y="5163538"/>
              <a:ext cx="1501625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800" b="1">
                  <a:solidFill>
                    <a:schemeClr val="tx1"/>
                  </a:solidFill>
                </a:defRPr>
              </a:lvl1pPr>
            </a:lstStyle>
            <a:p>
              <a:r>
                <a:rPr lang="ko-KR" altLang="en-US" dirty="0"/>
                <a:t>유실 과제 </a:t>
              </a:r>
              <a:endParaRPr lang="en-US" altLang="ko-KR" dirty="0"/>
            </a:p>
            <a:p>
              <a:r>
                <a:rPr lang="ko-KR" altLang="en-US" dirty="0"/>
                <a:t>현장 업무 개선 </a:t>
              </a:r>
              <a:endParaRPr lang="en-US" altLang="ko-KR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1975308" y="5605232"/>
              <a:ext cx="1501627" cy="33855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sz="800" b="1">
                  <a:solidFill>
                    <a:schemeClr val="tx1"/>
                  </a:solidFill>
                </a:defRPr>
              </a:lvl1pPr>
            </a:lstStyle>
            <a:p>
              <a:r>
                <a:rPr lang="ko-KR" altLang="en-US" dirty="0"/>
                <a:t>실시간 현황 관리</a:t>
              </a:r>
              <a:endParaRPr lang="en-US" altLang="ko-KR" dirty="0"/>
            </a:p>
            <a:p>
              <a:r>
                <a:rPr lang="ko-KR" altLang="en-US"/>
                <a:t>공유</a:t>
              </a:r>
              <a:r>
                <a:rPr lang="en-US" altLang="ko-KR"/>
                <a:t>&amp;</a:t>
              </a:r>
              <a:r>
                <a:rPr lang="ko-KR" altLang="en-US"/>
                <a:t>개선활동</a:t>
              </a:r>
              <a:endParaRPr lang="en-US" altLang="ko-KR" dirty="0"/>
            </a:p>
          </p:txBody>
        </p:sp>
      </p:grpSp>
      <p:graphicFrame>
        <p:nvGraphicFramePr>
          <p:cNvPr id="173" name="표 172"/>
          <p:cNvGraphicFramePr>
            <a:graphicFrameLocks noGrp="1"/>
          </p:cNvGraphicFramePr>
          <p:nvPr>
            <p:extLst/>
          </p:nvPr>
        </p:nvGraphicFramePr>
        <p:xfrm>
          <a:off x="263707" y="6021288"/>
          <a:ext cx="8616013" cy="477151"/>
        </p:xfrm>
        <a:graphic>
          <a:graphicData uri="http://schemas.openxmlformats.org/drawingml/2006/table">
            <a:tbl>
              <a:tblPr/>
              <a:tblGrid>
                <a:gridCol w="1230859"/>
                <a:gridCol w="1230859"/>
                <a:gridCol w="1230859"/>
                <a:gridCol w="1230859"/>
                <a:gridCol w="1230859"/>
                <a:gridCol w="1230859"/>
                <a:gridCol w="1230859"/>
              </a:tblGrid>
              <a:tr h="19953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24.4~5</a:t>
                      </a:r>
                      <a:r>
                        <a:rPr lang="ko-KR" alt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en-US" altLang="ko-KR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24.06</a:t>
                      </a:r>
                      <a:r>
                        <a:rPr lang="ko-KR" altLang="en-US" sz="1000" b="1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en-US" altLang="ko-KR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24.07</a:t>
                      </a:r>
                      <a:r>
                        <a:rPr lang="ko-KR" alt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en-US" altLang="ko-KR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24.08</a:t>
                      </a:r>
                      <a:r>
                        <a:rPr lang="ko-KR" alt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en-US" altLang="ko-KR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24.09</a:t>
                      </a:r>
                      <a:r>
                        <a:rPr lang="ko-KR" alt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</a:t>
                      </a:r>
                      <a:r>
                        <a:rPr lang="en-US" altLang="ko-KR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24.10</a:t>
                      </a:r>
                      <a:r>
                        <a:rPr lang="ko-KR" alt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2776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PLAN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실적관리 평가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목표 달성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유지관리 운영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7" name="모서리가 둥근 직사각형 176"/>
          <p:cNvSpPr/>
          <p:nvPr/>
        </p:nvSpPr>
        <p:spPr>
          <a:xfrm>
            <a:off x="2807689" y="6258373"/>
            <a:ext cx="1048222" cy="193766"/>
          </a:xfrm>
          <a:prstGeom prst="roundRect">
            <a:avLst/>
          </a:prstGeom>
          <a:solidFill>
            <a:schemeClr val="accent6">
              <a:lumMod val="75000"/>
              <a:alpha val="47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 dirty="0" smtClean="0"/>
              <a:t> </a:t>
            </a:r>
            <a:r>
              <a:rPr lang="ko-KR" altLang="en-US" sz="900" b="1" dirty="0" err="1" smtClean="0"/>
              <a:t>마감율</a:t>
            </a:r>
            <a:r>
              <a:rPr lang="ko-KR" altLang="en-US" sz="900" b="1" dirty="0" smtClean="0"/>
              <a:t> 개선</a:t>
            </a:r>
            <a:endParaRPr lang="ko-KR" altLang="en-US" sz="900" b="1" dirty="0"/>
          </a:p>
        </p:txBody>
      </p:sp>
      <p:sp>
        <p:nvSpPr>
          <p:cNvPr id="178" name="모서리가 둥근 직사각형 177"/>
          <p:cNvSpPr/>
          <p:nvPr/>
        </p:nvSpPr>
        <p:spPr>
          <a:xfrm>
            <a:off x="1524059" y="6258373"/>
            <a:ext cx="1156256" cy="185527"/>
          </a:xfrm>
          <a:prstGeom prst="roundRect">
            <a:avLst/>
          </a:prstGeom>
          <a:solidFill>
            <a:schemeClr val="accent1">
              <a:lumMod val="75000"/>
              <a:alpha val="63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 smtClean="0"/>
              <a:t>1</a:t>
            </a:r>
            <a:r>
              <a:rPr lang="ko-KR" altLang="en-US" sz="900" b="1" dirty="0" smtClean="0"/>
              <a:t>일 공정 재고관리</a:t>
            </a:r>
            <a:endParaRPr lang="ko-KR" altLang="en-US" sz="900" b="1" dirty="0"/>
          </a:p>
        </p:txBody>
      </p:sp>
      <p:cxnSp>
        <p:nvCxnSpPr>
          <p:cNvPr id="180" name="직선 화살표 연결선 179"/>
          <p:cNvCxnSpPr/>
          <p:nvPr/>
        </p:nvCxnSpPr>
        <p:spPr>
          <a:xfrm>
            <a:off x="7499614" y="6356614"/>
            <a:ext cx="432048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그림 1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672" y="3875431"/>
            <a:ext cx="1942631" cy="1445755"/>
          </a:xfrm>
          <a:prstGeom prst="rect">
            <a:avLst/>
          </a:prstGeom>
          <a:effectLst>
            <a:glow rad="63500">
              <a:schemeClr val="tx1">
                <a:lumMod val="50000"/>
                <a:lumOff val="50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67" name="그림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339" y="4041055"/>
            <a:ext cx="1802638" cy="1349604"/>
          </a:xfrm>
          <a:prstGeom prst="rect">
            <a:avLst/>
          </a:prstGeom>
          <a:effectLst>
            <a:glow rad="63500">
              <a:schemeClr val="tx1">
                <a:lumMod val="50000"/>
                <a:lumOff val="50000"/>
                <a:alpha val="40000"/>
              </a:schemeClr>
            </a:glow>
            <a:outerShdw blurRad="50800" dist="38100" dir="2700000" algn="tl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pic>
        <p:nvPicPr>
          <p:cNvPr id="168" name="그림 1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408" y="4310008"/>
            <a:ext cx="1748046" cy="1303529"/>
          </a:xfrm>
          <a:prstGeom prst="rect">
            <a:avLst/>
          </a:prstGeom>
          <a:effectLst>
            <a:glow rad="63500">
              <a:schemeClr val="tx1">
                <a:lumMod val="50000"/>
                <a:lumOff val="50000"/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83" name="TextBox 182">
            <a:extLst>
              <a:ext uri="{FF2B5EF4-FFF2-40B4-BE49-F238E27FC236}">
                <a16:creationId xmlns="" xmlns:a16="http://schemas.microsoft.com/office/drawing/2014/main" id="{89199684-CDBC-4512-56BA-9D721E31C4D8}"/>
              </a:ext>
            </a:extLst>
          </p:cNvPr>
          <p:cNvSpPr txBox="1"/>
          <p:nvPr/>
        </p:nvSpPr>
        <p:spPr>
          <a:xfrm>
            <a:off x="1971934" y="5601277"/>
            <a:ext cx="3185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  <a:sym typeface="Wingdings" panose="05000000000000000000" pitchFamily="2" charset="2"/>
              </a:rPr>
              <a:t>■ </a:t>
            </a:r>
            <a:r>
              <a:rPr lang="ko-KR" altLang="en-US" sz="1000" b="1" dirty="0" smtClean="0">
                <a:latin typeface="+mj-ea"/>
                <a:ea typeface="+mj-ea"/>
                <a:sym typeface="Wingdings" panose="05000000000000000000" pitchFamily="2" charset="2"/>
              </a:rPr>
              <a:t>실행현황 </a:t>
            </a:r>
            <a:r>
              <a:rPr lang="en-US" altLang="ko-KR" sz="1000" b="1" dirty="0">
                <a:latin typeface="+mj-ea"/>
                <a:ea typeface="+mj-ea"/>
                <a:sym typeface="Wingdings" panose="05000000000000000000" pitchFamily="2" charset="2"/>
              </a:rPr>
              <a:t>: </a:t>
            </a:r>
            <a:r>
              <a:rPr lang="en-US" altLang="ko-KR" sz="1000" b="1" dirty="0" smtClean="0">
                <a:latin typeface="+mj-ea"/>
                <a:ea typeface="+mj-ea"/>
                <a:sym typeface="Wingdings" panose="05000000000000000000" pitchFamily="2" charset="2"/>
              </a:rPr>
              <a:t>1</a:t>
            </a:r>
            <a:r>
              <a:rPr lang="ko-KR" altLang="en-US" sz="1000" b="1" dirty="0" err="1" smtClean="0">
                <a:latin typeface="+mj-ea"/>
                <a:ea typeface="+mj-ea"/>
                <a:sym typeface="Wingdings" panose="05000000000000000000" pitchFamily="2" charset="2"/>
              </a:rPr>
              <a:t>일재고관리</a:t>
            </a:r>
            <a:r>
              <a:rPr lang="en-US" altLang="ko-KR" sz="1000" b="1" dirty="0" smtClean="0">
                <a:latin typeface="+mj-ea"/>
                <a:ea typeface="+mj-ea"/>
                <a:sym typeface="Wingdings" panose="05000000000000000000" pitchFamily="2" charset="2"/>
              </a:rPr>
              <a:t>/ WO</a:t>
            </a:r>
            <a:r>
              <a:rPr lang="ko-KR" altLang="en-US" sz="1000" b="1" dirty="0" err="1" smtClean="0">
                <a:latin typeface="+mj-ea"/>
                <a:ea typeface="+mj-ea"/>
                <a:sym typeface="Wingdings" panose="05000000000000000000" pitchFamily="2" charset="2"/>
              </a:rPr>
              <a:t>마감율</a:t>
            </a:r>
            <a:r>
              <a:rPr lang="ko-KR" altLang="en-US" sz="1000" b="1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endParaRPr lang="en-US" altLang="ko-KR" sz="10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000" dirty="0">
                <a:latin typeface="+mj-ea"/>
                <a:ea typeface="+mj-ea"/>
                <a:sym typeface="Wingdings" panose="05000000000000000000" pitchFamily="2" charset="2"/>
              </a:rPr>
              <a:t>             </a:t>
            </a:r>
            <a:r>
              <a:rPr lang="en-US" altLang="ko-KR" sz="1000" dirty="0" smtClean="0">
                <a:latin typeface="+mj-ea"/>
                <a:ea typeface="+mj-ea"/>
                <a:sym typeface="Wingdings" panose="05000000000000000000" pitchFamily="2" charset="2"/>
              </a:rPr>
              <a:t>  “</a:t>
            </a:r>
            <a:r>
              <a:rPr lang="ko-KR" altLang="en-US" sz="1000" dirty="0" smtClean="0">
                <a:latin typeface="+mj-ea"/>
                <a:ea typeface="+mj-ea"/>
                <a:sym typeface="Wingdings" panose="05000000000000000000" pitchFamily="2" charset="2"/>
              </a:rPr>
              <a:t>제품구분</a:t>
            </a:r>
            <a:r>
              <a:rPr lang="en-US" altLang="ko-KR" sz="1000" dirty="0" smtClean="0">
                <a:latin typeface="+mj-ea"/>
                <a:ea typeface="+mj-ea"/>
                <a:sym typeface="Wingdings" panose="05000000000000000000" pitchFamily="2" charset="2"/>
              </a:rPr>
              <a:t>”,”</a:t>
            </a:r>
            <a:r>
              <a:rPr lang="ko-KR" altLang="en-US" sz="1000" dirty="0" smtClean="0">
                <a:latin typeface="+mj-ea"/>
                <a:ea typeface="+mj-ea"/>
                <a:sym typeface="Wingdings" panose="05000000000000000000" pitchFamily="2" charset="2"/>
              </a:rPr>
              <a:t>선입선출</a:t>
            </a:r>
            <a:r>
              <a:rPr lang="en-US" altLang="ko-KR" sz="1000" dirty="0" smtClean="0">
                <a:latin typeface="+mj-ea"/>
                <a:ea typeface="+mj-ea"/>
                <a:sym typeface="Wingdings" panose="05000000000000000000" pitchFamily="2" charset="2"/>
              </a:rPr>
              <a:t>“,”</a:t>
            </a:r>
            <a:r>
              <a:rPr lang="ko-KR" altLang="en-US" sz="1000" dirty="0" smtClean="0">
                <a:latin typeface="+mj-ea"/>
                <a:ea typeface="+mj-ea"/>
                <a:sym typeface="Wingdings" panose="05000000000000000000" pitchFamily="2" charset="2"/>
              </a:rPr>
              <a:t>실적 개선점</a:t>
            </a:r>
            <a:r>
              <a:rPr lang="en-US" altLang="ko-KR" sz="1000" dirty="0" smtClean="0">
                <a:latin typeface="+mj-ea"/>
                <a:ea typeface="+mj-ea"/>
                <a:sym typeface="Wingdings" panose="05000000000000000000" pitchFamily="2" charset="2"/>
              </a:rPr>
              <a:t>＂ </a:t>
            </a:r>
            <a:r>
              <a:rPr lang="ko-KR" altLang="en-US" sz="1000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endParaRPr lang="ko-KR" altLang="en-US" sz="1000" dirty="0">
              <a:latin typeface="+mj-ea"/>
              <a:ea typeface="+mj-ea"/>
            </a:endParaRPr>
          </a:p>
        </p:txBody>
      </p:sp>
      <p:grpSp>
        <p:nvGrpSpPr>
          <p:cNvPr id="184" name="그룹 183"/>
          <p:cNvGrpSpPr/>
          <p:nvPr/>
        </p:nvGrpSpPr>
        <p:grpSpPr>
          <a:xfrm>
            <a:off x="5165223" y="4293565"/>
            <a:ext cx="3518576" cy="459144"/>
            <a:chOff x="5125751" y="4625629"/>
            <a:chExt cx="3518576" cy="459144"/>
          </a:xfrm>
        </p:grpSpPr>
        <p:sp>
          <p:nvSpPr>
            <p:cNvPr id="185" name="모서리가 둥근 직사각형 184"/>
            <p:cNvSpPr/>
            <p:nvPr/>
          </p:nvSpPr>
          <p:spPr>
            <a:xfrm>
              <a:off x="6079918" y="4640922"/>
              <a:ext cx="717580" cy="44242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ysClr val="windowText" lastClr="000000"/>
                  </a:solidFill>
                </a:rPr>
                <a:t>전일</a:t>
              </a:r>
              <a:endParaRPr lang="en-US" altLang="ko-KR" sz="900" b="1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ysClr val="windowText" lastClr="000000"/>
                  </a:solidFill>
                </a:rPr>
                <a:t>자재출고</a:t>
              </a:r>
              <a:endParaRPr lang="en-US" altLang="ko-KR" sz="9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6" name="모서리가 둥근 직사각형 185"/>
            <p:cNvSpPr/>
            <p:nvPr/>
          </p:nvSpPr>
          <p:spPr>
            <a:xfrm>
              <a:off x="7003332" y="4640587"/>
              <a:ext cx="717580" cy="44242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ysClr val="windowText" lastClr="000000"/>
                  </a:solidFill>
                </a:rPr>
                <a:t>LINE </a:t>
              </a:r>
              <a:r>
                <a:rPr lang="ko-KR" altLang="en-US" sz="900" b="1" dirty="0" smtClean="0">
                  <a:solidFill>
                    <a:sysClr val="windowText" lastClr="000000"/>
                  </a:solidFill>
                </a:rPr>
                <a:t>생산</a:t>
              </a:r>
              <a:endParaRPr lang="en-US" altLang="ko-KR" sz="900" b="1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900" b="1" dirty="0" smtClean="0">
                  <a:solidFill>
                    <a:sysClr val="windowText" lastClr="000000"/>
                  </a:solidFill>
                </a:rPr>
                <a:t>(7:30)</a:t>
              </a:r>
              <a:endParaRPr lang="en-US" altLang="ko-KR" sz="9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7" name="모서리가 둥근 직사각형 186"/>
            <p:cNvSpPr/>
            <p:nvPr/>
          </p:nvSpPr>
          <p:spPr>
            <a:xfrm>
              <a:off x="7926747" y="4625629"/>
              <a:ext cx="717580" cy="44242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rgbClr val="FF0000"/>
                  </a:solidFill>
                </a:rPr>
                <a:t>변동유실</a:t>
              </a:r>
              <a:endParaRPr lang="en-US" altLang="ko-KR" sz="900" b="1" dirty="0" smtClean="0">
                <a:solidFill>
                  <a:srgbClr val="FF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rgbClr val="FF0000"/>
                  </a:solidFill>
                </a:rPr>
                <a:t>발생</a:t>
              </a:r>
              <a:r>
                <a:rPr lang="en-US" altLang="ko-KR" sz="900" b="1" dirty="0" smtClean="0">
                  <a:solidFill>
                    <a:srgbClr val="FF0000"/>
                  </a:solidFill>
                </a:rPr>
                <a:t>(</a:t>
              </a:r>
              <a:r>
                <a:rPr lang="ko-KR" altLang="en-US" sz="900" b="1" dirty="0" smtClean="0">
                  <a:solidFill>
                    <a:srgbClr val="FF0000"/>
                  </a:solidFill>
                </a:rPr>
                <a:t>주</a:t>
              </a:r>
              <a:r>
                <a:rPr lang="en-US" altLang="ko-KR" sz="900" b="1" dirty="0" smtClean="0">
                  <a:solidFill>
                    <a:srgbClr val="FF0000"/>
                  </a:solidFill>
                </a:rPr>
                <a:t>/</a:t>
              </a:r>
              <a:r>
                <a:rPr lang="ko-KR" altLang="en-US" sz="900" b="1" dirty="0" smtClean="0">
                  <a:solidFill>
                    <a:srgbClr val="FF0000"/>
                  </a:solidFill>
                </a:rPr>
                <a:t>야</a:t>
              </a:r>
              <a:r>
                <a:rPr lang="en-US" altLang="ko-KR" sz="900" b="1" dirty="0" smtClean="0">
                  <a:solidFill>
                    <a:srgbClr val="FF0000"/>
                  </a:solidFill>
                </a:rPr>
                <a:t>)</a:t>
              </a:r>
              <a:endParaRPr lang="en-US" altLang="ko-KR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88" name="모서리가 둥근 직사각형 187"/>
            <p:cNvSpPr/>
            <p:nvPr/>
          </p:nvSpPr>
          <p:spPr>
            <a:xfrm>
              <a:off x="5125751" y="4642347"/>
              <a:ext cx="770238" cy="44242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계획배포</a:t>
              </a:r>
              <a:endParaRPr lang="en-US" altLang="ko-KR" sz="9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9" name="직선 화살표 연결선 188"/>
            <p:cNvCxnSpPr>
              <a:stCxn id="188" idx="3"/>
              <a:endCxn id="185" idx="1"/>
            </p:cNvCxnSpPr>
            <p:nvPr/>
          </p:nvCxnSpPr>
          <p:spPr>
            <a:xfrm flipV="1">
              <a:off x="5895989" y="4862135"/>
              <a:ext cx="183929" cy="142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직선 화살표 연결선 189"/>
            <p:cNvCxnSpPr>
              <a:stCxn id="185" idx="3"/>
              <a:endCxn id="186" idx="1"/>
            </p:cNvCxnSpPr>
            <p:nvPr/>
          </p:nvCxnSpPr>
          <p:spPr>
            <a:xfrm flipV="1">
              <a:off x="6797498" y="4861800"/>
              <a:ext cx="205834" cy="33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직선 화살표 연결선 190"/>
            <p:cNvCxnSpPr/>
            <p:nvPr/>
          </p:nvCxnSpPr>
          <p:spPr>
            <a:xfrm flipV="1">
              <a:off x="7723233" y="4866395"/>
              <a:ext cx="205834" cy="33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2" name="그룹 191"/>
          <p:cNvGrpSpPr/>
          <p:nvPr/>
        </p:nvGrpSpPr>
        <p:grpSpPr>
          <a:xfrm>
            <a:off x="5166864" y="5081379"/>
            <a:ext cx="3518576" cy="444186"/>
            <a:chOff x="5125751" y="4640587"/>
            <a:chExt cx="3518576" cy="444186"/>
          </a:xfrm>
        </p:grpSpPr>
        <p:sp>
          <p:nvSpPr>
            <p:cNvPr id="193" name="모서리가 둥근 직사각형 192"/>
            <p:cNvSpPr/>
            <p:nvPr/>
          </p:nvSpPr>
          <p:spPr>
            <a:xfrm>
              <a:off x="6079918" y="4640922"/>
              <a:ext cx="717580" cy="44242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ysClr val="windowText" lastClr="000000"/>
                  </a:solidFill>
                </a:rPr>
                <a:t>당일 생산</a:t>
              </a:r>
              <a:endParaRPr lang="en-US" altLang="ko-KR" sz="900" b="1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b="1" dirty="0" err="1" smtClean="0">
                  <a:solidFill>
                    <a:sysClr val="windowText" lastClr="000000"/>
                  </a:solidFill>
                </a:rPr>
                <a:t>미반영</a:t>
              </a:r>
              <a:r>
                <a:rPr lang="ko-KR" altLang="en-US" sz="900" b="1" dirty="0" smtClean="0">
                  <a:solidFill>
                    <a:sysClr val="windowText" lastClr="000000"/>
                  </a:solidFill>
                </a:rPr>
                <a:t> 개선</a:t>
              </a:r>
              <a:endParaRPr lang="en-US" altLang="ko-KR" sz="9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4" name="모서리가 둥근 직사각형 193"/>
            <p:cNvSpPr/>
            <p:nvPr/>
          </p:nvSpPr>
          <p:spPr>
            <a:xfrm>
              <a:off x="7003332" y="4640587"/>
              <a:ext cx="717580" cy="44242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ysClr val="windowText" lastClr="000000"/>
                  </a:solidFill>
                </a:rPr>
                <a:t>관리개선</a:t>
              </a:r>
              <a:endParaRPr lang="en-US" altLang="ko-KR" sz="900" b="1" dirty="0" smtClean="0">
                <a:solidFill>
                  <a:sysClr val="windowText" lastClr="00000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ysClr val="windowText" lastClr="000000"/>
                  </a:solidFill>
                </a:rPr>
                <a:t>현황 공유</a:t>
              </a:r>
              <a:endParaRPr lang="en-US" altLang="ko-KR" sz="900" b="1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5" name="모서리가 둥근 직사각형 194"/>
            <p:cNvSpPr/>
            <p:nvPr/>
          </p:nvSpPr>
          <p:spPr>
            <a:xfrm>
              <a:off x="7926747" y="4642105"/>
              <a:ext cx="717580" cy="44242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rgbClr val="FF0000"/>
                  </a:solidFill>
                </a:rPr>
                <a:t>지연마감</a:t>
              </a:r>
              <a:endParaRPr lang="en-US" altLang="ko-KR" sz="9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96" name="모서리가 둥근 직사각형 195"/>
            <p:cNvSpPr/>
            <p:nvPr/>
          </p:nvSpPr>
          <p:spPr>
            <a:xfrm>
              <a:off x="5125751" y="4642347"/>
              <a:ext cx="770238" cy="442426"/>
            </a:xfrm>
            <a:prstGeom prst="round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유실과제</a:t>
              </a:r>
              <a:endParaRPr lang="en-US" altLang="ko-KR" sz="900" b="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개선활동</a:t>
              </a:r>
              <a:endParaRPr lang="en-US" altLang="ko-KR" sz="900" b="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97" name="직선 화살표 연결선 196"/>
            <p:cNvCxnSpPr>
              <a:stCxn id="193" idx="1"/>
              <a:endCxn id="196" idx="3"/>
            </p:cNvCxnSpPr>
            <p:nvPr/>
          </p:nvCxnSpPr>
          <p:spPr>
            <a:xfrm flipH="1">
              <a:off x="5895989" y="4862135"/>
              <a:ext cx="183929" cy="142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직선 화살표 연결선 197"/>
            <p:cNvCxnSpPr>
              <a:stCxn id="194" idx="1"/>
              <a:endCxn id="193" idx="3"/>
            </p:cNvCxnSpPr>
            <p:nvPr/>
          </p:nvCxnSpPr>
          <p:spPr>
            <a:xfrm flipH="1">
              <a:off x="6797498" y="4861800"/>
              <a:ext cx="205834" cy="335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직선 화살표 연결선 198"/>
            <p:cNvCxnSpPr>
              <a:stCxn id="195" idx="1"/>
              <a:endCxn id="194" idx="3"/>
            </p:cNvCxnSpPr>
            <p:nvPr/>
          </p:nvCxnSpPr>
          <p:spPr>
            <a:xfrm flipH="1" flipV="1">
              <a:off x="7720912" y="4861800"/>
              <a:ext cx="205835" cy="1518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0" name="TextBox 199"/>
          <p:cNvSpPr txBox="1"/>
          <p:nvPr/>
        </p:nvSpPr>
        <p:spPr>
          <a:xfrm>
            <a:off x="5049710" y="4910918"/>
            <a:ext cx="41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√</a:t>
            </a:r>
            <a:endParaRPr lang="ko-KR" alt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10" name="직선 화살표 연결선 209"/>
          <p:cNvCxnSpPr>
            <a:stCxn id="187" idx="2"/>
            <a:endCxn id="195" idx="0"/>
          </p:cNvCxnSpPr>
          <p:nvPr/>
        </p:nvCxnSpPr>
        <p:spPr>
          <a:xfrm>
            <a:off x="8325009" y="4735991"/>
            <a:ext cx="1641" cy="346906"/>
          </a:xfrm>
          <a:prstGeom prst="straightConnector1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/>
          <p:cNvSpPr txBox="1"/>
          <p:nvPr/>
        </p:nvSpPr>
        <p:spPr>
          <a:xfrm>
            <a:off x="5984636" y="4905996"/>
            <a:ext cx="416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ea"/>
              </a:rPr>
              <a:t>√</a:t>
            </a:r>
            <a:endParaRPr lang="ko-KR" alt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217" name="꺾인 연결선 216"/>
          <p:cNvCxnSpPr>
            <a:stCxn id="187" idx="2"/>
            <a:endCxn id="196" idx="0"/>
          </p:cNvCxnSpPr>
          <p:nvPr/>
        </p:nvCxnSpPr>
        <p:spPr>
          <a:xfrm rot="5400000">
            <a:off x="6764922" y="3523052"/>
            <a:ext cx="347148" cy="2773026"/>
          </a:xfrm>
          <a:prstGeom prst="bentConnector3">
            <a:avLst/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꺾인 연결선 217"/>
          <p:cNvCxnSpPr>
            <a:stCxn id="220" idx="2"/>
            <a:endCxn id="193" idx="0"/>
          </p:cNvCxnSpPr>
          <p:nvPr/>
        </p:nvCxnSpPr>
        <p:spPr>
          <a:xfrm rot="16200000" flipH="1">
            <a:off x="6109862" y="4711754"/>
            <a:ext cx="289011" cy="450908"/>
          </a:xfrm>
          <a:prstGeom prst="bentConnector3">
            <a:avLst>
              <a:gd name="adj1" fmla="val 64252"/>
            </a:avLst>
          </a:prstGeom>
          <a:ln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직사각형 219"/>
          <p:cNvSpPr/>
          <p:nvPr/>
        </p:nvSpPr>
        <p:spPr>
          <a:xfrm>
            <a:off x="5119330" y="4286526"/>
            <a:ext cx="1819166" cy="506177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="" xmlns:a16="http://schemas.microsoft.com/office/drawing/2014/main" id="{89199684-CDBC-4512-56BA-9D721E31C4D8}"/>
              </a:ext>
            </a:extLst>
          </p:cNvPr>
          <p:cNvSpPr txBox="1"/>
          <p:nvPr/>
        </p:nvSpPr>
        <p:spPr>
          <a:xfrm>
            <a:off x="5139958" y="5598096"/>
            <a:ext cx="3185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  <a:sym typeface="Wingdings" panose="05000000000000000000" pitchFamily="2" charset="2"/>
              </a:rPr>
              <a:t>■ </a:t>
            </a:r>
            <a:r>
              <a:rPr lang="ko-KR" altLang="en-US" sz="1000" b="1" dirty="0" smtClean="0">
                <a:latin typeface="+mj-ea"/>
                <a:ea typeface="+mj-ea"/>
                <a:sym typeface="Wingdings" panose="05000000000000000000" pitchFamily="2" charset="2"/>
              </a:rPr>
              <a:t>중점 개선항목 </a:t>
            </a:r>
            <a:r>
              <a:rPr lang="en-US" altLang="ko-KR" sz="1000" b="1" dirty="0" smtClean="0">
                <a:latin typeface="+mj-ea"/>
                <a:ea typeface="+mj-ea"/>
                <a:sym typeface="Wingdings" panose="05000000000000000000" pitchFamily="2" charset="2"/>
              </a:rPr>
              <a:t>: </a:t>
            </a:r>
            <a:r>
              <a:rPr lang="ko-KR" altLang="en-US" sz="1000" b="1" dirty="0" smtClean="0">
                <a:latin typeface="+mj-ea"/>
                <a:ea typeface="+mj-ea"/>
                <a:sym typeface="Wingdings" panose="05000000000000000000" pitchFamily="2" charset="2"/>
              </a:rPr>
              <a:t>변동유실 개선</a:t>
            </a:r>
            <a:r>
              <a:rPr lang="en-US" altLang="ko-KR" sz="1000" b="1" dirty="0" smtClean="0">
                <a:latin typeface="+mj-ea"/>
                <a:ea typeface="+mj-ea"/>
                <a:sym typeface="Wingdings" panose="05000000000000000000" pitchFamily="2" charset="2"/>
              </a:rPr>
              <a:t>/</a:t>
            </a:r>
            <a:r>
              <a:rPr lang="ko-KR" altLang="en-US" sz="1000" b="1" dirty="0" smtClean="0">
                <a:latin typeface="+mj-ea"/>
                <a:ea typeface="+mj-ea"/>
                <a:sym typeface="Wingdings" panose="05000000000000000000" pitchFamily="2" charset="2"/>
              </a:rPr>
              <a:t>계획반영 </a:t>
            </a:r>
            <a:endParaRPr lang="en-US" altLang="ko-KR" sz="1000" b="1" dirty="0">
              <a:latin typeface="+mj-ea"/>
              <a:ea typeface="+mj-ea"/>
              <a:sym typeface="Wingdings" panose="05000000000000000000" pitchFamily="2" charset="2"/>
            </a:endParaRPr>
          </a:p>
          <a:p>
            <a:r>
              <a:rPr lang="en-US" altLang="ko-KR" sz="1000" dirty="0">
                <a:latin typeface="+mj-ea"/>
                <a:ea typeface="+mj-ea"/>
                <a:sym typeface="Wingdings" panose="05000000000000000000" pitchFamily="2" charset="2"/>
              </a:rPr>
              <a:t>             </a:t>
            </a:r>
            <a:r>
              <a:rPr lang="en-US" altLang="ko-KR" sz="1000" dirty="0" smtClean="0">
                <a:latin typeface="+mj-ea"/>
                <a:ea typeface="+mj-ea"/>
                <a:sym typeface="Wingdings" panose="05000000000000000000" pitchFamily="2" charset="2"/>
              </a:rPr>
              <a:t>  “</a:t>
            </a:r>
            <a:r>
              <a:rPr lang="ko-KR" altLang="en-US" sz="1000" dirty="0" smtClean="0">
                <a:latin typeface="+mj-ea"/>
                <a:ea typeface="+mj-ea"/>
                <a:sym typeface="Wingdings" panose="05000000000000000000" pitchFamily="2" charset="2"/>
              </a:rPr>
              <a:t>지연마감 최소화</a:t>
            </a:r>
            <a:r>
              <a:rPr lang="en-US" altLang="ko-KR" sz="1000" dirty="0" smtClean="0">
                <a:latin typeface="+mj-ea"/>
                <a:ea typeface="+mj-ea"/>
                <a:sym typeface="Wingdings" panose="05000000000000000000" pitchFamily="2" charset="2"/>
              </a:rPr>
              <a:t>“,”</a:t>
            </a:r>
            <a:r>
              <a:rPr lang="ko-KR" altLang="en-US" sz="1000" dirty="0" smtClean="0">
                <a:latin typeface="+mj-ea"/>
                <a:ea typeface="+mj-ea"/>
                <a:sym typeface="Wingdings" panose="05000000000000000000" pitchFamily="2" charset="2"/>
              </a:rPr>
              <a:t>실시간 현황 공유</a:t>
            </a:r>
            <a:r>
              <a:rPr lang="en-US" altLang="ko-KR" sz="1000" dirty="0" smtClean="0">
                <a:latin typeface="+mj-ea"/>
                <a:ea typeface="+mj-ea"/>
                <a:sym typeface="Wingdings" panose="05000000000000000000" pitchFamily="2" charset="2"/>
              </a:rPr>
              <a:t>“ </a:t>
            </a:r>
            <a:r>
              <a:rPr lang="ko-KR" altLang="en-US" sz="1000" dirty="0" smtClean="0">
                <a:latin typeface="+mj-ea"/>
                <a:ea typeface="+mj-ea"/>
                <a:sym typeface="Wingdings" panose="05000000000000000000" pitchFamily="2" charset="2"/>
              </a:rPr>
              <a:t> 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228" name="굽은 화살표 227">
            <a:hlinkClick r:id="rId5" action="ppaction://hlinksldjump"/>
          </p:cNvPr>
          <p:cNvSpPr/>
          <p:nvPr/>
        </p:nvSpPr>
        <p:spPr>
          <a:xfrm rot="10800000" flipV="1">
            <a:off x="8325008" y="743117"/>
            <a:ext cx="457333" cy="385963"/>
          </a:xfrm>
          <a:prstGeom prst="bentArrow">
            <a:avLst>
              <a:gd name="adj1" fmla="val 39732"/>
              <a:gd name="adj2" fmla="val 23772"/>
              <a:gd name="adj3" fmla="val 25000"/>
              <a:gd name="adj4" fmla="val 43750"/>
            </a:avLst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355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72" descr="a10_small_r"/>
          <p:cNvPicPr>
            <a:picLocks noChangeAspect="1" noChangeArrowheads="1"/>
          </p:cNvPicPr>
          <p:nvPr/>
        </p:nvPicPr>
        <p:blipFill rotWithShape="1">
          <a:blip r:embed="rId2" cstate="print">
            <a:grayscl/>
          </a:blip>
          <a:srcRect t="10586" b="11954"/>
          <a:stretch/>
        </p:blipFill>
        <p:spPr bwMode="auto">
          <a:xfrm flipV="1">
            <a:off x="2468200" y="4311213"/>
            <a:ext cx="1717848" cy="1724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sx="1000" sy="1000" algn="t" rotWithShape="0">
              <a:prstClr val="black">
                <a:alpha val="0"/>
              </a:prstClr>
            </a:outerShdw>
          </a:effectLst>
        </p:spPr>
      </p:pic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342533" y="4587951"/>
          <a:ext cx="2675382" cy="1350981"/>
        </p:xfrm>
        <a:graphic>
          <a:graphicData uri="http://schemas.openxmlformats.org/drawingml/2006/table">
            <a:tbl>
              <a:tblPr/>
              <a:tblGrid>
                <a:gridCol w="1337691"/>
                <a:gridCol w="46484"/>
                <a:gridCol w="1291207"/>
              </a:tblGrid>
              <a:tr h="222339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운영 현황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906303">
                <a:tc gridSpan="2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33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RMS Master PC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검사자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>
                <a:latin typeface="+mn-ea"/>
              </a:rPr>
              <a:t>별첨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.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제조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42535" y="807065"/>
            <a:ext cx="2437914" cy="307777"/>
            <a:chOff x="342535" y="807065"/>
            <a:chExt cx="2437914" cy="307777"/>
          </a:xfrm>
        </p:grpSpPr>
        <p:sp>
          <p:nvSpPr>
            <p:cNvPr id="32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234423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AOI </a:t>
              </a:r>
              <a:r>
                <a:rPr lang="ko-KR" altLang="en-US" sz="1400" b="1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직행율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 향상 </a:t>
              </a:r>
              <a:r>
                <a:rPr lang="en-US" altLang="ko-KR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&amp; </a:t>
              </a: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성인화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33" name="타원 32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6614535" y="2789541"/>
          <a:ext cx="2311400" cy="1619250"/>
        </p:xfrm>
        <a:graphic>
          <a:graphicData uri="http://schemas.openxmlformats.org/drawingml/2006/table">
            <a:tbl>
              <a:tblPr/>
              <a:tblGrid>
                <a:gridCol w="1155700"/>
                <a:gridCol w="1155700"/>
              </a:tblGrid>
              <a:tr h="155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</a:tr>
              <a:tr h="155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S0B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ADT/SMPS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S0H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55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SOJ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692" y="4841784"/>
            <a:ext cx="1191451" cy="832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78" y="4841783"/>
            <a:ext cx="1309669" cy="832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0" name="그룹 29"/>
          <p:cNvGrpSpPr/>
          <p:nvPr/>
        </p:nvGrpSpPr>
        <p:grpSpPr>
          <a:xfrm>
            <a:off x="4212680" y="4625582"/>
            <a:ext cx="2344488" cy="848097"/>
            <a:chOff x="4212680" y="3248577"/>
            <a:chExt cx="2344488" cy="848097"/>
          </a:xfrm>
        </p:grpSpPr>
        <p:grpSp>
          <p:nvGrpSpPr>
            <p:cNvPr id="9" name="그룹 8"/>
            <p:cNvGrpSpPr/>
            <p:nvPr/>
          </p:nvGrpSpPr>
          <p:grpSpPr>
            <a:xfrm>
              <a:off x="4212680" y="3248577"/>
              <a:ext cx="2344488" cy="738884"/>
              <a:chOff x="2411760" y="3353368"/>
              <a:chExt cx="2344488" cy="738884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2411760" y="3353368"/>
                <a:ext cx="1125709" cy="738884"/>
                <a:chOff x="709698" y="4962567"/>
                <a:chExt cx="1646902" cy="964277"/>
              </a:xfrm>
            </p:grpSpPr>
            <p:pic>
              <p:nvPicPr>
                <p:cNvPr id="15" name="그림 14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7385" b="74154" l="13462" r="85462">
                              <a14:foregroundMark x1="14538" y1="30385" x2="15077" y2="70923"/>
                              <a14:foregroundMark x1="15077" y1="29538" x2="84692" y2="29000"/>
                              <a14:foregroundMark x1="84154" y1="29538" x2="84692" y2="70923"/>
                              <a14:foregroundMark x1="84154" y1="70923" x2="15615" y2="71231"/>
                              <a14:foregroundMark x1="59692" y1="30385" x2="58846" y2="64231"/>
                              <a14:foregroundMark x1="58846" y1="63154" x2="19385" y2="63462"/>
                              <a14:foregroundMark x1="64538" y1="30615" x2="64538" y2="69615"/>
                              <a14:foregroundMark x1="68308" y1="32538" x2="68000" y2="68000"/>
                              <a14:foregroundMark x1="68846" y1="68000" x2="81692" y2="67462"/>
                              <a14:foregroundMark x1="69077" y1="32769" x2="80923" y2="33077"/>
                              <a14:foregroundMark x1="80923" y1="33077" x2="81692" y2="67462"/>
                              <a14:foregroundMark x1="65077" y1="32769" x2="69077" y2="32769"/>
                              <a14:foregroundMark x1="69077" y1="32769" x2="69923" y2="32538"/>
                              <a14:backgroundMark x1="61310" y1="29876" x2="61310" y2="64315"/>
                              <a14:backgroundMark x1="60119" y1="31950" x2="63690" y2="31120"/>
                              <a14:backgroundMark x1="63690" y1="36100" x2="63690" y2="66390"/>
                              <a14:backgroundMark x1="62798" y1="68880" x2="64286" y2="69710"/>
                              <a14:backgroundMark x1="66964" y1="72199" x2="84524" y2="70954"/>
                              <a14:backgroundMark x1="87202" y1="68050" x2="84524" y2="25726"/>
                              <a14:backgroundMark x1="83929" y1="25726" x2="13095" y2="29461"/>
                              <a14:backgroundMark x1="17560" y1="28216" x2="18155" y2="63485"/>
                              <a14:backgroundMark x1="18155" y1="63485" x2="12500" y2="72199"/>
                              <a14:backgroundMark x1="11012" y1="33195" x2="16071" y2="62241"/>
                              <a14:backgroundMark x1="18452" y1="59336" x2="36012" y2="57676"/>
                              <a14:backgroundMark x1="19643" y1="62241" x2="62798" y2="60996"/>
                              <a14:backgroundMark x1="60119" y1="58091" x2="59226" y2="27386"/>
                              <a14:backgroundMark x1="18155" y1="76349" x2="66369" y2="72614"/>
                              <a14:backgroundMark x1="61905" y1="76763" x2="8631" y2="7095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23" t="26872" r="15323" b="26891"/>
                <a:stretch/>
              </p:blipFill>
              <p:spPr>
                <a:xfrm>
                  <a:off x="709698" y="4962567"/>
                  <a:ext cx="1646902" cy="964277"/>
                </a:xfrm>
                <a:prstGeom prst="rect">
                  <a:avLst/>
                </a:prstGeom>
              </p:spPr>
            </p:pic>
            <p:pic>
              <p:nvPicPr>
                <p:cNvPr id="16" name="그림 15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28700"/>
                <a:stretch/>
              </p:blipFill>
              <p:spPr>
                <a:xfrm>
                  <a:off x="845859" y="5059048"/>
                  <a:ext cx="842898" cy="43629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19" name="그룹 18"/>
              <p:cNvGrpSpPr/>
              <p:nvPr/>
            </p:nvGrpSpPr>
            <p:grpSpPr>
              <a:xfrm>
                <a:off x="3630539" y="3353368"/>
                <a:ext cx="1125709" cy="738884"/>
                <a:chOff x="709698" y="4962567"/>
                <a:chExt cx="1646902" cy="964277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27385" b="74154" l="13462" r="85462">
                              <a14:foregroundMark x1="14538" y1="30385" x2="15077" y2="70923"/>
                              <a14:foregroundMark x1="15077" y1="29538" x2="84692" y2="29000"/>
                              <a14:foregroundMark x1="84154" y1="29538" x2="84692" y2="70923"/>
                              <a14:foregroundMark x1="84154" y1="70923" x2="15615" y2="71231"/>
                              <a14:foregroundMark x1="59692" y1="30385" x2="58846" y2="64231"/>
                              <a14:foregroundMark x1="58846" y1="63154" x2="19385" y2="63462"/>
                              <a14:foregroundMark x1="64538" y1="30615" x2="64538" y2="69615"/>
                              <a14:foregroundMark x1="68308" y1="32538" x2="68000" y2="68000"/>
                              <a14:foregroundMark x1="68846" y1="68000" x2="81692" y2="67462"/>
                              <a14:foregroundMark x1="69077" y1="32769" x2="80923" y2="33077"/>
                              <a14:foregroundMark x1="80923" y1="33077" x2="81692" y2="67462"/>
                              <a14:foregroundMark x1="65077" y1="32769" x2="69077" y2="32769"/>
                              <a14:foregroundMark x1="69077" y1="32769" x2="69923" y2="32538"/>
                              <a14:backgroundMark x1="61310" y1="29876" x2="61310" y2="64315"/>
                              <a14:backgroundMark x1="60119" y1="31950" x2="63690" y2="31120"/>
                              <a14:backgroundMark x1="63690" y1="36100" x2="63690" y2="66390"/>
                              <a14:backgroundMark x1="62798" y1="68880" x2="64286" y2="69710"/>
                              <a14:backgroundMark x1="66964" y1="72199" x2="84524" y2="70954"/>
                              <a14:backgroundMark x1="87202" y1="68050" x2="84524" y2="25726"/>
                              <a14:backgroundMark x1="83929" y1="25726" x2="13095" y2="29461"/>
                              <a14:backgroundMark x1="17560" y1="28216" x2="18155" y2="63485"/>
                              <a14:backgroundMark x1="18155" y1="63485" x2="12500" y2="72199"/>
                              <a14:backgroundMark x1="11012" y1="33195" x2="16071" y2="62241"/>
                              <a14:backgroundMark x1="18452" y1="59336" x2="36012" y2="57676"/>
                              <a14:backgroundMark x1="19643" y1="62241" x2="62798" y2="60996"/>
                              <a14:backgroundMark x1="60119" y1="58091" x2="59226" y2="27386"/>
                              <a14:backgroundMark x1="18155" y1="76349" x2="66369" y2="72614"/>
                              <a14:backgroundMark x1="61905" y1="76763" x2="8631" y2="7095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323" t="26872" r="15323" b="26891"/>
                <a:stretch/>
              </p:blipFill>
              <p:spPr>
                <a:xfrm>
                  <a:off x="709698" y="4962567"/>
                  <a:ext cx="1646902" cy="964277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28700"/>
                <a:stretch/>
              </p:blipFill>
              <p:spPr>
                <a:xfrm>
                  <a:off x="845859" y="5059048"/>
                  <a:ext cx="842898" cy="43629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pic>
          <p:nvPicPr>
            <p:cNvPr id="26" name="Picture 72" descr="사람그래프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001" y="3702894"/>
              <a:ext cx="576147" cy="393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72" descr="사람그래프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4244" y="3702894"/>
              <a:ext cx="576147" cy="393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9" name="그룹 68"/>
          <p:cNvGrpSpPr/>
          <p:nvPr/>
        </p:nvGrpSpPr>
        <p:grpSpPr>
          <a:xfrm>
            <a:off x="342535" y="2810021"/>
            <a:ext cx="5957657" cy="1621074"/>
            <a:chOff x="342535" y="1243251"/>
            <a:chExt cx="5437321" cy="189771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42535" y="1243251"/>
              <a:ext cx="5437321" cy="1897717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463327" y="2700682"/>
              <a:ext cx="602483" cy="431883"/>
            </a:xfrm>
            <a:prstGeom prst="rect">
              <a:avLst/>
            </a:prstGeom>
            <a:noFill/>
            <a:ln w="22225"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212680" y="2701621"/>
              <a:ext cx="602483" cy="431883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 rot="16200000">
              <a:off x="683568" y="2636912"/>
              <a:ext cx="216024" cy="186306"/>
              <a:chOff x="1104948" y="2980244"/>
              <a:chExt cx="296474" cy="245072"/>
            </a:xfrm>
          </p:grpSpPr>
          <p:sp>
            <p:nvSpPr>
              <p:cNvPr id="28" name="타원 27"/>
              <p:cNvSpPr/>
              <p:nvPr/>
            </p:nvSpPr>
            <p:spPr>
              <a:xfrm rot="5400000">
                <a:off x="1193721" y="2989975"/>
                <a:ext cx="135405" cy="11594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29" name="달 28"/>
              <p:cNvSpPr/>
              <p:nvPr/>
            </p:nvSpPr>
            <p:spPr>
              <a:xfrm rot="16200000">
                <a:off x="1150418" y="2974313"/>
                <a:ext cx="205533" cy="296474"/>
              </a:xfrm>
              <a:prstGeom prst="mo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6200000">
              <a:off x="1748829" y="2480656"/>
              <a:ext cx="216024" cy="186306"/>
              <a:chOff x="1104948" y="2980244"/>
              <a:chExt cx="296474" cy="245072"/>
            </a:xfrm>
          </p:grpSpPr>
          <p:sp>
            <p:nvSpPr>
              <p:cNvPr id="35" name="타원 34"/>
              <p:cNvSpPr/>
              <p:nvPr/>
            </p:nvSpPr>
            <p:spPr>
              <a:xfrm rot="5400000">
                <a:off x="1193721" y="2989975"/>
                <a:ext cx="135405" cy="11594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36" name="달 35"/>
              <p:cNvSpPr/>
              <p:nvPr/>
            </p:nvSpPr>
            <p:spPr>
              <a:xfrm rot="16200000">
                <a:off x="1150418" y="2974313"/>
                <a:ext cx="205533" cy="296474"/>
              </a:xfrm>
              <a:prstGeom prst="mo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 rot="16200000">
              <a:off x="2838284" y="2499517"/>
              <a:ext cx="216024" cy="186306"/>
              <a:chOff x="1104948" y="2980244"/>
              <a:chExt cx="296474" cy="245072"/>
            </a:xfrm>
          </p:grpSpPr>
          <p:sp>
            <p:nvSpPr>
              <p:cNvPr id="41" name="타원 40"/>
              <p:cNvSpPr/>
              <p:nvPr/>
            </p:nvSpPr>
            <p:spPr>
              <a:xfrm rot="5400000">
                <a:off x="1193721" y="2989975"/>
                <a:ext cx="135405" cy="11594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42" name="달 41"/>
              <p:cNvSpPr/>
              <p:nvPr/>
            </p:nvSpPr>
            <p:spPr>
              <a:xfrm rot="16200000">
                <a:off x="1150418" y="2974313"/>
                <a:ext cx="205533" cy="296474"/>
              </a:xfrm>
              <a:prstGeom prst="mo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rot="16200000">
              <a:off x="3938080" y="2506893"/>
              <a:ext cx="216024" cy="186306"/>
              <a:chOff x="1104948" y="2980244"/>
              <a:chExt cx="296474" cy="245072"/>
            </a:xfrm>
          </p:grpSpPr>
          <p:sp>
            <p:nvSpPr>
              <p:cNvPr id="47" name="타원 46"/>
              <p:cNvSpPr/>
              <p:nvPr/>
            </p:nvSpPr>
            <p:spPr>
              <a:xfrm rot="5400000">
                <a:off x="1193721" y="2989975"/>
                <a:ext cx="135405" cy="11594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48" name="달 47"/>
              <p:cNvSpPr/>
              <p:nvPr/>
            </p:nvSpPr>
            <p:spPr>
              <a:xfrm rot="16200000">
                <a:off x="1150418" y="2974313"/>
                <a:ext cx="205533" cy="296474"/>
              </a:xfrm>
              <a:prstGeom prst="mo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 rot="16200000">
              <a:off x="4371565" y="2506893"/>
              <a:ext cx="216024" cy="186306"/>
              <a:chOff x="1104948" y="2980244"/>
              <a:chExt cx="296474" cy="245072"/>
            </a:xfrm>
          </p:grpSpPr>
          <p:sp>
            <p:nvSpPr>
              <p:cNvPr id="50" name="타원 49"/>
              <p:cNvSpPr/>
              <p:nvPr/>
            </p:nvSpPr>
            <p:spPr>
              <a:xfrm rot="5400000">
                <a:off x="1193721" y="2989975"/>
                <a:ext cx="135405" cy="11594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51" name="달 50"/>
              <p:cNvSpPr/>
              <p:nvPr/>
            </p:nvSpPr>
            <p:spPr>
              <a:xfrm rot="16200000">
                <a:off x="1150418" y="2974313"/>
                <a:ext cx="205533" cy="296474"/>
              </a:xfrm>
              <a:prstGeom prst="mo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52" name="그룹 51"/>
            <p:cNvGrpSpPr/>
            <p:nvPr/>
          </p:nvGrpSpPr>
          <p:grpSpPr>
            <a:xfrm rot="16200000">
              <a:off x="4984911" y="2458648"/>
              <a:ext cx="216024" cy="186306"/>
              <a:chOff x="1104948" y="2980244"/>
              <a:chExt cx="296474" cy="245072"/>
            </a:xfrm>
          </p:grpSpPr>
          <p:sp>
            <p:nvSpPr>
              <p:cNvPr id="53" name="타원 52"/>
              <p:cNvSpPr/>
              <p:nvPr/>
            </p:nvSpPr>
            <p:spPr>
              <a:xfrm rot="5400000">
                <a:off x="1193721" y="2989975"/>
                <a:ext cx="135405" cy="11594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54" name="달 53"/>
              <p:cNvSpPr/>
              <p:nvPr/>
            </p:nvSpPr>
            <p:spPr>
              <a:xfrm rot="16200000">
                <a:off x="1150418" y="2974313"/>
                <a:ext cx="205533" cy="296474"/>
              </a:xfrm>
              <a:prstGeom prst="mo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 rot="16200000">
              <a:off x="5458984" y="2518416"/>
              <a:ext cx="216024" cy="186306"/>
              <a:chOff x="1104948" y="2980244"/>
              <a:chExt cx="296474" cy="245072"/>
            </a:xfrm>
          </p:grpSpPr>
          <p:sp>
            <p:nvSpPr>
              <p:cNvPr id="56" name="타원 55"/>
              <p:cNvSpPr/>
              <p:nvPr/>
            </p:nvSpPr>
            <p:spPr>
              <a:xfrm rot="5400000">
                <a:off x="1193721" y="2989975"/>
                <a:ext cx="135405" cy="115943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  <p:sp>
            <p:nvSpPr>
              <p:cNvPr id="57" name="달 56"/>
              <p:cNvSpPr/>
              <p:nvPr/>
            </p:nvSpPr>
            <p:spPr>
              <a:xfrm rot="16200000">
                <a:off x="1150418" y="2974313"/>
                <a:ext cx="205533" cy="296474"/>
              </a:xfrm>
              <a:prstGeom prst="moon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800"/>
              </a:p>
            </p:txBody>
          </p:sp>
        </p:grpSp>
      </p:grp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6654674" y="4623297"/>
          <a:ext cx="2309814" cy="1048610"/>
        </p:xfrm>
        <a:graphic>
          <a:graphicData uri="http://schemas.openxmlformats.org/drawingml/2006/table">
            <a:tbl>
              <a:tblPr/>
              <a:tblGrid>
                <a:gridCol w="1195039"/>
                <a:gridCol w="1114775"/>
              </a:tblGrid>
              <a:tr h="1725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배정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인력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(2EA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TOP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생산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51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육안검사 항목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7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매거진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NG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257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 LINE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및 기타업무 운영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44546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8" name="Picture 72" descr="사람그래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4026" y="4966754"/>
            <a:ext cx="576147" cy="39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72" descr="사람그래프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518" y="4966754"/>
            <a:ext cx="576147" cy="39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꺾인 연결선 62"/>
          <p:cNvCxnSpPr>
            <a:stCxn id="7" idx="2"/>
            <a:endCxn id="16" idx="0"/>
          </p:cNvCxnSpPr>
          <p:nvPr/>
        </p:nvCxnSpPr>
        <p:spPr>
          <a:xfrm rot="16200000" flipH="1">
            <a:off x="4205139" y="4310826"/>
            <a:ext cx="275594" cy="501776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7" idx="2"/>
            <a:endCxn id="21" idx="0"/>
          </p:cNvCxnSpPr>
          <p:nvPr/>
        </p:nvCxnSpPr>
        <p:spPr>
          <a:xfrm rot="16200000" flipH="1">
            <a:off x="4814528" y="3701436"/>
            <a:ext cx="275594" cy="1720555"/>
          </a:xfrm>
          <a:prstGeom prst="bentConnector3">
            <a:avLst>
              <a:gd name="adj1" fmla="val 50000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3764568" y="5371480"/>
            <a:ext cx="300539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000" dirty="0" smtClean="0">
                <a:latin typeface="+mn-ea"/>
              </a:rPr>
              <a:t>Rework PC </a:t>
            </a:r>
            <a:r>
              <a:rPr lang="en-US" altLang="ko-KR" sz="1000" dirty="0" err="1" smtClean="0">
                <a:latin typeface="+mn-ea"/>
              </a:rPr>
              <a:t>NetWork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연결 추가 검토 진행</a:t>
            </a:r>
            <a:endParaRPr lang="en-US" altLang="ko-KR" sz="10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 smtClean="0">
                <a:latin typeface="+mn-ea"/>
              </a:rPr>
              <a:t>전체</a:t>
            </a:r>
            <a:r>
              <a:rPr lang="en-US" altLang="ko-KR" sz="1000" dirty="0" smtClean="0">
                <a:latin typeface="+mn-ea"/>
              </a:rPr>
              <a:t>LINE </a:t>
            </a:r>
            <a:r>
              <a:rPr lang="ko-KR" altLang="en-US" sz="1000" dirty="0" smtClean="0">
                <a:latin typeface="+mn-ea"/>
              </a:rPr>
              <a:t>원격 제어 검사 운영 </a:t>
            </a:r>
            <a:r>
              <a:rPr lang="en-US" altLang="ko-KR" sz="1000" dirty="0" smtClean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255428" y="5980612"/>
            <a:ext cx="3005399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000" dirty="0"/>
              <a:t>Library &amp; </a:t>
            </a:r>
            <a:r>
              <a:rPr lang="en-US" altLang="ko-KR" sz="1000" dirty="0" smtClean="0"/>
              <a:t>Debugging RMS </a:t>
            </a:r>
            <a:r>
              <a:rPr lang="ko-KR" altLang="en-US" sz="1000" dirty="0" smtClean="0"/>
              <a:t>운영 및 </a:t>
            </a:r>
            <a:r>
              <a:rPr lang="en-US" altLang="ko-KR" sz="1000" dirty="0" smtClean="0"/>
              <a:t>P/G</a:t>
            </a:r>
            <a:r>
              <a:rPr lang="ko-KR" altLang="en-US" sz="1000" dirty="0" smtClean="0"/>
              <a:t>관리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</p:txBody>
      </p:sp>
      <p:cxnSp>
        <p:nvCxnSpPr>
          <p:cNvPr id="76" name="꺾인 연결선 75"/>
          <p:cNvCxnSpPr>
            <a:stCxn id="24" idx="2"/>
            <a:endCxn id="74" idx="0"/>
          </p:cNvCxnSpPr>
          <p:nvPr/>
        </p:nvCxnSpPr>
        <p:spPr>
          <a:xfrm rot="5400000">
            <a:off x="3215053" y="2889891"/>
            <a:ext cx="163231" cy="3232888"/>
          </a:xfrm>
          <a:prstGeom prst="bentConnector3">
            <a:avLst>
              <a:gd name="adj1" fmla="val 50000"/>
            </a:avLst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표 80"/>
          <p:cNvGraphicFramePr>
            <a:graphicFrameLocks noGrp="1"/>
          </p:cNvGraphicFramePr>
          <p:nvPr>
            <p:extLst/>
          </p:nvPr>
        </p:nvGraphicFramePr>
        <p:xfrm>
          <a:off x="3797518" y="5918718"/>
          <a:ext cx="5189874" cy="534618"/>
        </p:xfrm>
        <a:graphic>
          <a:graphicData uri="http://schemas.openxmlformats.org/drawingml/2006/table">
            <a:tbl>
              <a:tblPr/>
              <a:tblGrid>
                <a:gridCol w="864979"/>
                <a:gridCol w="864979"/>
                <a:gridCol w="864979"/>
                <a:gridCol w="864979"/>
                <a:gridCol w="864979"/>
                <a:gridCol w="864979"/>
              </a:tblGrid>
              <a:tr h="17820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야간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7820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운영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78206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목표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월목표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3043493" y="4022722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chemeClr val="accent1"/>
                </a:solidFill>
              </a:rPr>
              <a:t>추가공정</a:t>
            </a:r>
            <a:endParaRPr lang="en-US" altLang="ko-KR" sz="1000" dirty="0" smtClean="0">
              <a:solidFill>
                <a:schemeClr val="accent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accent1"/>
                </a:solidFill>
              </a:rPr>
              <a:t>설치 계획</a:t>
            </a:r>
            <a:endParaRPr lang="ko-KR" altLang="en-US" sz="1000" dirty="0">
              <a:solidFill>
                <a:schemeClr val="accent1"/>
              </a:solidFill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362087" y="1138530"/>
            <a:ext cx="8568747" cy="1514635"/>
            <a:chOff x="362087" y="1138530"/>
            <a:chExt cx="8568747" cy="1610179"/>
          </a:xfrm>
        </p:grpSpPr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2087" y="1138530"/>
              <a:ext cx="2863056" cy="161017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318551" y="1139514"/>
              <a:ext cx="2850480" cy="160919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262439" y="1138530"/>
              <a:ext cx="2668395" cy="16025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0" name="TextBox 89"/>
          <p:cNvSpPr txBox="1"/>
          <p:nvPr/>
        </p:nvSpPr>
        <p:spPr>
          <a:xfrm>
            <a:off x="1380573" y="1740981"/>
            <a:ext cx="6833922" cy="338554"/>
          </a:xfrm>
          <a:prstGeom prst="rect">
            <a:avLst/>
          </a:prstGeom>
          <a:gradFill>
            <a:gsLst>
              <a:gs pos="100000">
                <a:schemeClr val="bg1">
                  <a:lumMod val="85000"/>
                  <a:alpha val="80000"/>
                </a:schemeClr>
              </a:gs>
              <a:gs pos="0">
                <a:schemeClr val="bg1"/>
              </a:gs>
            </a:gsLst>
            <a:lin ang="5400000" scaled="0"/>
          </a:gradFill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▣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1~5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월 진행 현황 진척도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64% ,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모니터링 </a:t>
            </a:r>
            <a:r>
              <a:rPr lang="en-US" altLang="ko-KR" sz="160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SYSTEM </a:t>
            </a:r>
            <a:r>
              <a:rPr lang="ko-KR" altLang="en-US" sz="160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적용 평가 </a:t>
            </a:r>
            <a:r>
              <a:rPr lang="ko-KR" altLang="en-US" sz="1600" dirty="0" err="1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진행중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995186" y="500417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개선방향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3" name="굽은 화살표 92">
            <a:hlinkClick r:id="rId13" action="ppaction://hlinksldjump"/>
          </p:cNvPr>
          <p:cNvSpPr/>
          <p:nvPr/>
        </p:nvSpPr>
        <p:spPr>
          <a:xfrm rot="10800000" flipV="1">
            <a:off x="8410517" y="743118"/>
            <a:ext cx="515417" cy="395412"/>
          </a:xfrm>
          <a:prstGeom prst="bentArrow">
            <a:avLst>
              <a:gd name="adj1" fmla="val 39732"/>
              <a:gd name="adj2" fmla="val 23772"/>
              <a:gd name="adj3" fmla="val 25000"/>
              <a:gd name="adj4" fmla="val 43750"/>
            </a:avLst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33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직선 연결선 61"/>
          <p:cNvCxnSpPr>
            <a:stCxn id="85" idx="3"/>
            <a:endCxn id="98" idx="1"/>
          </p:cNvCxnSpPr>
          <p:nvPr/>
        </p:nvCxnSpPr>
        <p:spPr>
          <a:xfrm flipV="1">
            <a:off x="5918594" y="5484476"/>
            <a:ext cx="2299830" cy="8415"/>
          </a:xfrm>
          <a:prstGeom prst="line">
            <a:avLst/>
          </a:prstGeom>
          <a:ln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251520" y="253448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sz="2400" b="1" dirty="0" smtClean="0">
                <a:solidFill>
                  <a:prstClr val="black"/>
                </a:solidFill>
              </a:rPr>
              <a:t>별첨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’24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년 하반기 품질 혁신 </a:t>
            </a:r>
            <a:r>
              <a:rPr lang="en-US" altLang="ko-KR" sz="2400" b="1" dirty="0" smtClean="0">
                <a:solidFill>
                  <a:prstClr val="black"/>
                </a:solidFill>
              </a:rPr>
              <a:t>_ </a:t>
            </a:r>
            <a:r>
              <a:rPr lang="ko-KR" altLang="en-US" sz="2400" b="1" dirty="0" smtClean="0">
                <a:solidFill>
                  <a:prstClr val="black"/>
                </a:solidFill>
              </a:rPr>
              <a:t>자동화 </a:t>
            </a:r>
            <a:endParaRPr lang="en-US" altLang="ko-KR" sz="2400" b="1" dirty="0">
              <a:solidFill>
                <a:prstClr val="black"/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342535" y="807065"/>
            <a:ext cx="1902191" cy="307777"/>
            <a:chOff x="342535" y="807065"/>
            <a:chExt cx="1902191" cy="307777"/>
          </a:xfrm>
        </p:grpSpPr>
        <p:sp>
          <p:nvSpPr>
            <p:cNvPr id="32" name="직사각형 133"/>
            <p:cNvSpPr>
              <a:spLocks noChangeArrowheads="1"/>
            </p:cNvSpPr>
            <p:nvPr/>
          </p:nvSpPr>
          <p:spPr bwMode="auto">
            <a:xfrm>
              <a:off x="436218" y="807065"/>
              <a:ext cx="180850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  <a:defRPr/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+mj-ea"/>
                  <a:ea typeface="+mj-ea"/>
                </a:rPr>
                <a:t>파손 폐기 유실 개선</a:t>
              </a:r>
              <a:endParaRPr lang="en-US" altLang="ko-KR" sz="9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33" name="타원 32"/>
            <p:cNvSpPr/>
            <p:nvPr/>
          </p:nvSpPr>
          <p:spPr bwMode="auto">
            <a:xfrm>
              <a:off x="342535" y="897743"/>
              <a:ext cx="90047" cy="88525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 dirty="0">
                <a:solidFill>
                  <a:prstClr val="white"/>
                </a:solidFill>
              </a:endParaRPr>
            </a:p>
          </p:txBody>
        </p:sp>
      </p:grp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rcRect b="13220"/>
          <a:stretch/>
        </p:blipFill>
        <p:spPr>
          <a:xfrm>
            <a:off x="251520" y="2568373"/>
            <a:ext cx="5040560" cy="33088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41442" y="1215138"/>
          <a:ext cx="8579022" cy="948981"/>
        </p:xfrm>
        <a:graphic>
          <a:graphicData uri="http://schemas.openxmlformats.org/drawingml/2006/table">
            <a:tbl>
              <a:tblPr/>
              <a:tblGrid>
                <a:gridCol w="1234214"/>
                <a:gridCol w="360040"/>
                <a:gridCol w="413602"/>
                <a:gridCol w="469369"/>
                <a:gridCol w="469369"/>
                <a:gridCol w="469369"/>
                <a:gridCol w="469369"/>
                <a:gridCol w="469369"/>
                <a:gridCol w="469369"/>
                <a:gridCol w="469369"/>
                <a:gridCol w="469369"/>
                <a:gridCol w="469369"/>
                <a:gridCol w="469369"/>
                <a:gridCol w="469369"/>
                <a:gridCol w="469369"/>
                <a:gridCol w="469369"/>
                <a:gridCol w="469369"/>
              </a:tblGrid>
              <a:tr h="216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현수준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</a:tr>
              <a:tr h="28980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PCB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파손 및 폐기 유실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ADA"/>
                    </a:solidFill>
                  </a:tcPr>
                </a:tc>
              </a:tr>
              <a:tr h="2164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PCB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파손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폐기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0.008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628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 유실 공정개선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0.096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7" name="모서리가 둥근 직사각형 66"/>
          <p:cNvSpPr/>
          <p:nvPr/>
        </p:nvSpPr>
        <p:spPr>
          <a:xfrm>
            <a:off x="251520" y="2343765"/>
            <a:ext cx="1376252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24</a:t>
            </a: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년 개선과제 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431912" y="2456069"/>
            <a:ext cx="3384643" cy="2341083"/>
            <a:chOff x="5652386" y="1988840"/>
            <a:chExt cx="3384643" cy="278577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0845" y="1988840"/>
              <a:ext cx="1656184" cy="1345617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80845" y="3429000"/>
              <a:ext cx="1656184" cy="1345617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7425" y="3440187"/>
              <a:ext cx="1646106" cy="1321854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2386" y="1988840"/>
              <a:ext cx="1656184" cy="1345617"/>
            </a:xfrm>
            <a:prstGeom prst="rect">
              <a:avLst/>
            </a:prstGeom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</p:pic>
      </p:grpSp>
      <p:sp>
        <p:nvSpPr>
          <p:cNvPr id="25" name="직사각형 24"/>
          <p:cNvSpPr/>
          <p:nvPr/>
        </p:nvSpPr>
        <p:spPr>
          <a:xfrm>
            <a:off x="1699918" y="2593087"/>
            <a:ext cx="1440160" cy="2876851"/>
          </a:xfrm>
          <a:prstGeom prst="rect">
            <a:avLst/>
          </a:prstGeom>
          <a:solidFill>
            <a:schemeClr val="bg1">
              <a:lumMod val="95000"/>
              <a:alpha val="34000"/>
            </a:schemeClr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38" name="꺾인 연결선 37"/>
          <p:cNvCxnSpPr>
            <a:stCxn id="25" idx="0"/>
          </p:cNvCxnSpPr>
          <p:nvPr/>
        </p:nvCxnSpPr>
        <p:spPr>
          <a:xfrm rot="16200000" flipH="1">
            <a:off x="3428335" y="1584750"/>
            <a:ext cx="1069472" cy="3086147"/>
          </a:xfrm>
          <a:prstGeom prst="bentConnector4">
            <a:avLst>
              <a:gd name="adj1" fmla="val -12902"/>
              <a:gd name="adj2" fmla="val 95032"/>
            </a:avLst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 rot="2135502">
            <a:off x="6483171" y="3491737"/>
            <a:ext cx="1364476" cy="307777"/>
          </a:xfrm>
          <a:prstGeom prst="rect">
            <a:avLst/>
          </a:prstGeom>
          <a:solidFill>
            <a:schemeClr val="bg2">
              <a:lumMod val="90000"/>
              <a:alpha val="50000"/>
            </a:schemeClr>
          </a:solidFill>
          <a:effectLst>
            <a:glow rad="63500">
              <a:schemeClr val="accent3">
                <a:lumMod val="20000"/>
                <a:lumOff val="80000"/>
                <a:alpha val="7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40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과제개선 완료</a:t>
            </a:r>
            <a:r>
              <a:rPr lang="en-US" altLang="ko-KR" sz="1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sz="1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모서리가 둥근 직사각형 82"/>
          <p:cNvSpPr/>
          <p:nvPr/>
        </p:nvSpPr>
        <p:spPr>
          <a:xfrm>
            <a:off x="5431912" y="4871603"/>
            <a:ext cx="1376252" cy="22460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ln>
                  <a:solidFill>
                    <a:prstClr val="white"/>
                  </a:solidFill>
                </a:ln>
                <a:solidFill>
                  <a:prstClr val="white"/>
                </a:solidFill>
              </a:rPr>
              <a:t>하반기 개선 계획 </a:t>
            </a:r>
            <a:endParaRPr lang="ko-KR" altLang="en-US" sz="900" dirty="0">
              <a:ln>
                <a:solidFill>
                  <a:prstClr val="white"/>
                </a:solidFill>
              </a:ln>
              <a:solidFill>
                <a:prstClr val="white"/>
              </a:solidFill>
            </a:endParaRPr>
          </a:p>
        </p:txBody>
      </p:sp>
      <p:grpSp>
        <p:nvGrpSpPr>
          <p:cNvPr id="84" name="그룹 83"/>
          <p:cNvGrpSpPr/>
          <p:nvPr/>
        </p:nvGrpSpPr>
        <p:grpSpPr>
          <a:xfrm>
            <a:off x="5342437" y="5181231"/>
            <a:ext cx="3622051" cy="606489"/>
            <a:chOff x="0" y="12467"/>
            <a:chExt cx="5955934" cy="337130"/>
          </a:xfrm>
        </p:grpSpPr>
        <p:sp>
          <p:nvSpPr>
            <p:cNvPr id="85" name="AutoShape 1404"/>
            <p:cNvSpPr>
              <a:spLocks noChangeArrowheads="1"/>
            </p:cNvSpPr>
            <p:nvPr/>
          </p:nvSpPr>
          <p:spPr bwMode="auto">
            <a:xfrm>
              <a:off x="0" y="24889"/>
              <a:ext cx="947406" cy="321641"/>
            </a:xfrm>
            <a:prstGeom prst="flowChartTerminator">
              <a:avLst/>
            </a:prstGeom>
            <a:gradFill>
              <a:gsLst>
                <a:gs pos="0">
                  <a:schemeClr val="accent3"/>
                </a:gs>
                <a:gs pos="94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800" b="1" dirty="0" smtClean="0">
                  <a:solidFill>
                    <a:srgbClr val="000000"/>
                  </a:solidFill>
                  <a:latin typeface="+mn-ea"/>
                </a:rPr>
                <a:t>개선 과제</a:t>
              </a:r>
              <a:endParaRPr lang="en-US" altLang="ko-KR" sz="800" b="1" dirty="0" smtClean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800" b="1" dirty="0" smtClean="0">
                  <a:solidFill>
                    <a:srgbClr val="000000"/>
                  </a:solidFill>
                  <a:latin typeface="+mn-ea"/>
                </a:rPr>
                <a:t>항목</a:t>
              </a:r>
              <a:endParaRPr lang="ko-KR" altLang="en-US" sz="8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4" name="AutoShape 1405"/>
            <p:cNvSpPr>
              <a:spLocks noChangeArrowheads="1"/>
            </p:cNvSpPr>
            <p:nvPr/>
          </p:nvSpPr>
          <p:spPr bwMode="auto">
            <a:xfrm>
              <a:off x="1180527" y="20308"/>
              <a:ext cx="947406" cy="321448"/>
            </a:xfrm>
            <a:prstGeom prst="flowChartProcess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+mn-ea"/>
                </a:rPr>
                <a:t>ANVIL</a:t>
              </a:r>
            </a:p>
            <a:p>
              <a:pPr algn="ctr" rtl="1">
                <a:defRPr sz="1000"/>
              </a:pPr>
              <a:r>
                <a:rPr lang="en-US" altLang="ko-KR" sz="800" b="1" baseline="0" dirty="0" smtClean="0">
                  <a:solidFill>
                    <a:srgbClr val="000000"/>
                  </a:solidFill>
                  <a:latin typeface="+mn-ea"/>
                </a:rPr>
                <a:t>SHEFT</a:t>
              </a:r>
            </a:p>
            <a:p>
              <a:pPr algn="ctr" rtl="1">
                <a:defRPr sz="1000"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+mn-ea"/>
                </a:rPr>
                <a:t>PART</a:t>
              </a:r>
              <a:r>
                <a:rPr lang="ko-KR" altLang="en-US" sz="800" b="1" dirty="0" smtClean="0">
                  <a:solidFill>
                    <a:srgbClr val="000000"/>
                  </a:solidFill>
                  <a:latin typeface="+mn-ea"/>
                </a:rPr>
                <a:t>개선</a:t>
              </a:r>
              <a:endParaRPr lang="en-US" altLang="ko-KR" sz="800" b="1" baseline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5" name="AutoShape 1405"/>
            <p:cNvSpPr>
              <a:spLocks noChangeArrowheads="1"/>
            </p:cNvSpPr>
            <p:nvPr/>
          </p:nvSpPr>
          <p:spPr bwMode="auto">
            <a:xfrm>
              <a:off x="2361054" y="12467"/>
              <a:ext cx="947406" cy="337130"/>
            </a:xfrm>
            <a:prstGeom prst="flowChartProcess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+mn-ea"/>
                </a:rPr>
                <a:t>MASK CHIP </a:t>
              </a:r>
              <a:r>
                <a:rPr lang="ko-KR" altLang="en-US" sz="800" b="1" dirty="0" smtClean="0">
                  <a:solidFill>
                    <a:srgbClr val="000000"/>
                  </a:solidFill>
                  <a:latin typeface="+mn-ea"/>
                </a:rPr>
                <a:t>사양</a:t>
              </a:r>
              <a:endParaRPr lang="en-US" altLang="ko-KR" sz="800" b="1" dirty="0" smtClean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800" b="1" baseline="0" dirty="0" smtClean="0">
                  <a:solidFill>
                    <a:srgbClr val="000000"/>
                  </a:solidFill>
                  <a:latin typeface="+mn-ea"/>
                </a:rPr>
                <a:t>개선검토</a:t>
              </a:r>
              <a:endParaRPr lang="en-US" altLang="ko-KR" sz="800" b="1" baseline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6" name="AutoShape 1405"/>
            <p:cNvSpPr>
              <a:spLocks noChangeArrowheads="1"/>
            </p:cNvSpPr>
            <p:nvPr/>
          </p:nvSpPr>
          <p:spPr bwMode="auto">
            <a:xfrm>
              <a:off x="3537463" y="12467"/>
              <a:ext cx="947406" cy="337130"/>
            </a:xfrm>
            <a:prstGeom prst="flowChartProcess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800" b="1" dirty="0" smtClean="0">
                  <a:solidFill>
                    <a:srgbClr val="000000"/>
                  </a:solidFill>
                  <a:latin typeface="+mn-ea"/>
                </a:rPr>
                <a:t>WORST</a:t>
              </a:r>
            </a:p>
            <a:p>
              <a:pPr algn="ctr" rtl="1">
                <a:defRPr sz="1000"/>
              </a:pPr>
              <a:r>
                <a:rPr lang="ko-KR" altLang="en-US" sz="800" b="1" dirty="0" smtClean="0">
                  <a:solidFill>
                    <a:srgbClr val="000000"/>
                  </a:solidFill>
                  <a:latin typeface="+mn-ea"/>
                </a:rPr>
                <a:t>현장발생</a:t>
              </a:r>
              <a:endParaRPr lang="en-US" altLang="ko-KR" sz="800" b="1" dirty="0" smtClean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800" b="1" baseline="0" dirty="0" smtClean="0">
                  <a:solidFill>
                    <a:srgbClr val="000000"/>
                  </a:solidFill>
                  <a:latin typeface="+mn-ea"/>
                </a:rPr>
                <a:t>개선점</a:t>
              </a:r>
              <a:endParaRPr lang="en-US" altLang="ko-KR" sz="800" b="1" baseline="0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98" name="AutoShape 1415"/>
            <p:cNvSpPr>
              <a:spLocks noChangeArrowheads="1"/>
            </p:cNvSpPr>
            <p:nvPr/>
          </p:nvSpPr>
          <p:spPr bwMode="auto">
            <a:xfrm>
              <a:off x="4729140" y="12467"/>
              <a:ext cx="1226794" cy="337130"/>
            </a:xfrm>
            <a:prstGeom prst="flowChartTerminator">
              <a:avLst/>
            </a:prstGeom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5000">
                  <a:schemeClr val="accent1">
                    <a:lumMod val="0"/>
                    <a:lumOff val="100000"/>
                  </a:schemeClr>
                </a:gs>
                <a:gs pos="100000">
                  <a:schemeClr val="accent1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lIns="27432" tIns="18288" rIns="27432" bIns="18288" anchor="ctr" upright="1"/>
            <a:lstStyle>
              <a:lvl1pPr marL="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endParaRPr lang="en-US" altLang="ko-KR" sz="800" b="1" dirty="0">
                <a:solidFill>
                  <a:schemeClr val="tx2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800" b="1" dirty="0">
                  <a:solidFill>
                    <a:schemeClr val="tx2"/>
                  </a:solidFill>
                  <a:latin typeface="+mn-ea"/>
                </a:rPr>
                <a:t>유효성 </a:t>
              </a:r>
              <a:r>
                <a:rPr lang="ko-KR" altLang="en-US" sz="800" b="1" dirty="0" smtClean="0">
                  <a:solidFill>
                    <a:schemeClr val="tx2"/>
                  </a:solidFill>
                  <a:latin typeface="+mn-ea"/>
                </a:rPr>
                <a:t>평가</a:t>
              </a:r>
              <a:endParaRPr lang="en-US" altLang="ko-KR" sz="800" b="1" dirty="0">
                <a:solidFill>
                  <a:schemeClr val="tx2"/>
                </a:solidFill>
                <a:latin typeface="+mn-ea"/>
              </a:endParaRPr>
            </a:p>
            <a:p>
              <a:pPr algn="ctr" rtl="1">
                <a:defRPr sz="1000"/>
              </a:pPr>
              <a:endParaRPr lang="ko-KR" altLang="en-US" sz="8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251520" y="5862483"/>
            <a:ext cx="84092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000" b="1" dirty="0" smtClean="0">
                <a:latin typeface="+mn-ea"/>
              </a:rPr>
              <a:t>24</a:t>
            </a:r>
            <a:r>
              <a:rPr lang="ko-KR" altLang="en-US" sz="1000" b="1" dirty="0" smtClean="0">
                <a:latin typeface="+mn-ea"/>
              </a:rPr>
              <a:t>년 과제 개선운영 </a:t>
            </a:r>
            <a:r>
              <a:rPr lang="en-US" altLang="ko-KR" sz="1000" dirty="0" smtClean="0">
                <a:latin typeface="+mn-ea"/>
              </a:rPr>
              <a:t>– </a:t>
            </a:r>
            <a:r>
              <a:rPr lang="ko-KR" altLang="en-US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파손 발생 및 유실 개선 항목 활동 진행 유효성 평가 및 </a:t>
            </a:r>
            <a:endParaRPr lang="en-US" altLang="ko-KR" sz="10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1000" dirty="0" smtClean="0">
                <a:latin typeface="+mn-ea"/>
              </a:rPr>
              <a:t>                                  하반기 추가 개선 선정 지속 관리 계획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71" name="표 70"/>
          <p:cNvGraphicFramePr>
            <a:graphicFrameLocks noGrp="1"/>
          </p:cNvGraphicFramePr>
          <p:nvPr/>
        </p:nvGraphicFramePr>
        <p:xfrm>
          <a:off x="5402376" y="5961670"/>
          <a:ext cx="2751832" cy="509511"/>
        </p:xfrm>
        <a:graphic>
          <a:graphicData uri="http://schemas.openxmlformats.org/drawingml/2006/table">
            <a:tbl>
              <a:tblPr/>
              <a:tblGrid>
                <a:gridCol w="687958"/>
                <a:gridCol w="687958"/>
                <a:gridCol w="687958"/>
                <a:gridCol w="687958"/>
              </a:tblGrid>
              <a:tr h="1698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상반기실적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CE4"/>
                    </a:solidFill>
                  </a:tcPr>
                </a:tc>
              </a:tr>
              <a:tr h="1698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98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굽은 화살표 27">
            <a:hlinkClick r:id="" action="ppaction://noaction"/>
          </p:cNvPr>
          <p:cNvSpPr/>
          <p:nvPr/>
        </p:nvSpPr>
        <p:spPr>
          <a:xfrm rot="10800000" flipV="1">
            <a:off x="8410517" y="743118"/>
            <a:ext cx="515417" cy="395412"/>
          </a:xfrm>
          <a:prstGeom prst="bentArrow">
            <a:avLst>
              <a:gd name="adj1" fmla="val 39732"/>
              <a:gd name="adj2" fmla="val 23772"/>
              <a:gd name="adj3" fmla="val 25000"/>
              <a:gd name="adj4" fmla="val 43750"/>
            </a:avLst>
          </a:prstGeom>
          <a:solidFill>
            <a:schemeClr val="accent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519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lnSpc>
            <a:spcPct val="150000"/>
          </a:lnSpc>
          <a:defRPr sz="1000" b="1" dirty="0">
            <a:solidFill>
              <a:srgbClr val="0000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241852</TotalTime>
  <Words>1686</Words>
  <Application>Microsoft Office PowerPoint</Application>
  <PresentationFormat>화면 슬라이드 쇼(4:3)</PresentationFormat>
  <Paragraphs>521</Paragraphs>
  <Slides>8</Slides>
  <Notes>0</Notes>
  <HiddenSlides>5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Bebas</vt:lpstr>
      <vt:lpstr>HY견고딕</vt:lpstr>
      <vt:lpstr>Noto Sans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이정림</dc:creator>
  <cp:lastModifiedBy>Microsoft 계정</cp:lastModifiedBy>
  <cp:revision>3635</cp:revision>
  <cp:lastPrinted>2020-04-08T08:22:44Z</cp:lastPrinted>
  <dcterms:created xsi:type="dcterms:W3CDTF">2013-10-31T00:33:27Z</dcterms:created>
  <dcterms:modified xsi:type="dcterms:W3CDTF">2025-11-18T06:07:45Z</dcterms:modified>
</cp:coreProperties>
</file>